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Nunito"/>
      <p:regular r:id="rId39"/>
      <p:bold r:id="rId40"/>
      <p:italic r:id="rId41"/>
      <p:boldItalic r:id="rId42"/>
    </p:embeddedFont>
    <p:embeddedFont>
      <p:font typeface="Montserrat"/>
      <p:regular r:id="rId43"/>
      <p:bold r:id="rId44"/>
      <p:italic r:id="rId45"/>
      <p:boldItalic r:id="rId46"/>
    </p:embeddedFont>
    <p:embeddedFont>
      <p:font typeface="Maven Pro"/>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20" Type="http://schemas.openxmlformats.org/officeDocument/2006/relationships/slide" Target="slides/slide15.xml"/><Relationship Id="rId42" Type="http://schemas.openxmlformats.org/officeDocument/2006/relationships/font" Target="fonts/Nunito-boldItalic.fntdata"/><Relationship Id="rId41" Type="http://schemas.openxmlformats.org/officeDocument/2006/relationships/font" Target="fonts/Nunito-italic.fntdata"/><Relationship Id="rId22" Type="http://schemas.openxmlformats.org/officeDocument/2006/relationships/slide" Target="slides/slide17.xml"/><Relationship Id="rId44" Type="http://schemas.openxmlformats.org/officeDocument/2006/relationships/font" Target="fonts/Montserrat-bold.fntdata"/><Relationship Id="rId21" Type="http://schemas.openxmlformats.org/officeDocument/2006/relationships/slide" Target="slides/slide16.xml"/><Relationship Id="rId43" Type="http://schemas.openxmlformats.org/officeDocument/2006/relationships/font" Target="fonts/Montserrat-regular.fntdata"/><Relationship Id="rId24" Type="http://schemas.openxmlformats.org/officeDocument/2006/relationships/slide" Target="slides/slide19.xml"/><Relationship Id="rId46" Type="http://schemas.openxmlformats.org/officeDocument/2006/relationships/font" Target="fonts/Montserrat-boldItalic.fntdata"/><Relationship Id="rId23" Type="http://schemas.openxmlformats.org/officeDocument/2006/relationships/slide" Target="slides/slide18.xml"/><Relationship Id="rId45"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MavenPro-bold.fntdata"/><Relationship Id="rId25" Type="http://schemas.openxmlformats.org/officeDocument/2006/relationships/slide" Target="slides/slide20.xml"/><Relationship Id="rId47" Type="http://schemas.openxmlformats.org/officeDocument/2006/relationships/font" Target="fonts/MavenPro-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Nuni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f2e815d2d2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f2e815d2d2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f2824ea9a4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f2824ea9a4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we can see the pseudocode, as input we have the slate with the available ads and for output we need to compute the price-per-click for each ad in the slate.</a:t>
            </a:r>
            <a:endParaRPr/>
          </a:p>
          <a:p>
            <a:pPr indent="0" lvl="0" marL="0" rtl="0" algn="l">
              <a:spcBef>
                <a:spcPts val="0"/>
              </a:spcBef>
              <a:spcAft>
                <a:spcPts val="0"/>
              </a:spcAft>
              <a:buNone/>
            </a:pPr>
            <a:r>
              <a:rPr lang="en-GB"/>
              <a:t>and as specified previously we are basically computing for Xa the reward without ad “a” and for Ya the reward by considering the </a:t>
            </a:r>
            <a:r>
              <a:rPr lang="en-GB"/>
              <a:t>existence</a:t>
            </a:r>
            <a:r>
              <a:rPr lang="en-GB"/>
              <a:t> of ad a but excluding its reward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2824ea9a4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2824ea9a4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f2824ea9a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f2824ea9a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talk about number of neighbours in incìfluence propagation.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2e815d2d2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f2e815d2d2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f27f2652a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f27f2652a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f2824ea9a4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f2824ea9a4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f2824ea9a4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f2824ea9a4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f2aea3743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f2aea3743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f2e815d2d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f2e815d2d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f2824ea9a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f2824ea9a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we explain how the greedy advertiser works. As already said before, it has the ability to simulate auctions; to do so, it has the knowledge of the competing ads.</a:t>
            </a:r>
            <a:endParaRPr/>
          </a:p>
          <a:p>
            <a:pPr indent="0" lvl="0" marL="0" rtl="0" algn="l">
              <a:spcBef>
                <a:spcPts val="0"/>
              </a:spcBef>
              <a:spcAft>
                <a:spcPts val="0"/>
              </a:spcAft>
              <a:buNone/>
            </a:pPr>
            <a:r>
              <a:rPr lang="en-GB"/>
              <a:t>The main loop is like this: for each category, it temporarily increases the bids to the next level while keeping other categories still. It runs the auction with this new set of bids and computes the marginal gain as current gain - gain of the preceding step. It does so for each category and then it finds the category with the best marginal gain, and permanently improves the bid in that category. </a:t>
            </a:r>
            <a:endParaRPr/>
          </a:p>
          <a:p>
            <a:pPr indent="0" lvl="0" marL="0" rtl="0" algn="l">
              <a:spcBef>
                <a:spcPts val="0"/>
              </a:spcBef>
              <a:spcAft>
                <a:spcPts val="0"/>
              </a:spcAft>
              <a:buNone/>
            </a:pPr>
            <a:r>
              <a:rPr lang="en-GB"/>
              <a:t>From this graph we can see that by increasing the price paid, the advertiser can secure a better slot and gain more value.</a:t>
            </a:r>
            <a:endParaRPr/>
          </a:p>
          <a:p>
            <a:pPr indent="0" lvl="0" marL="0" rtl="0" algn="l">
              <a:spcBef>
                <a:spcPts val="0"/>
              </a:spcBef>
              <a:spcAft>
                <a:spcPts val="0"/>
              </a:spcAft>
              <a:buNone/>
            </a:pPr>
            <a:r>
              <a:rPr lang="en-GB"/>
              <a:t>It does this improvement loop until there is a least one positive marginal gain, after which it stops and returns the ad with the set of locally optimal bids.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Saluti e presentazione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f2824ea9a4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f2824ea9a4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we show that the algorithm does, in fact, improve the performance of the advertiser as we can see from the graph to the right, where the gain is always increasing.</a:t>
            </a:r>
            <a:endParaRPr/>
          </a:p>
          <a:p>
            <a:pPr indent="0" lvl="0" marL="0" rtl="0" algn="l">
              <a:spcBef>
                <a:spcPts val="0"/>
              </a:spcBef>
              <a:spcAft>
                <a:spcPts val="0"/>
              </a:spcAft>
              <a:buNone/>
            </a:pPr>
            <a:r>
              <a:rPr lang="en-GB"/>
              <a:t>We also plot to the left the marginal gain of an example run to show that it is always positive until it stops.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f2824ea9a4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f2824ea9a4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we introduce two bandit algorithms that we will use to learn the click probability of an ad and the activation probability of the nodes in the network.</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f2824ea9a4_0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f2824ea9a4_0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also make use of the sliding window mechanism to tackle the challenge of a non stationary environment, as the stochastic non stationary advertiser will provide.</a:t>
            </a:r>
            <a:endParaRPr/>
          </a:p>
          <a:p>
            <a:pPr indent="0" lvl="0" marL="0" rtl="0" algn="l">
              <a:spcBef>
                <a:spcPts val="0"/>
              </a:spcBef>
              <a:spcAft>
                <a:spcPts val="0"/>
              </a:spcAft>
              <a:buNone/>
            </a:pPr>
            <a:r>
              <a:rPr lang="en-GB"/>
              <a:t>It allows to adapt to changes of a dynamic environment, but to do so it must have a bigger exploration factor and so the regret lower bound will be higher.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f2824ea9a4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f2824ea9a4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f2824ea9a4_0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f2824ea9a4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f2824ea9a4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f2824ea9a4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f2824ea9a4_0_1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f2824ea9a4_0_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also analyzed the performance with different number of arms.</a:t>
            </a:r>
            <a:endParaRPr/>
          </a:p>
          <a:p>
            <a:pPr indent="0" lvl="0" marL="0" rtl="0" algn="l">
              <a:spcBef>
                <a:spcPts val="0"/>
              </a:spcBef>
              <a:spcAft>
                <a:spcPts val="0"/>
              </a:spcAft>
              <a:buNone/>
            </a:pPr>
            <a:r>
              <a:rPr lang="en-GB"/>
              <a:t>We found that with more arms the learning becomes slower, as we expected from the theory.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f2824ea9a4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f2824ea9a4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with more arms we can reach better result.</a:t>
            </a:r>
            <a:endParaRPr/>
          </a:p>
          <a:p>
            <a:pPr indent="0" lvl="0" marL="0" rtl="0" algn="l">
              <a:spcBef>
                <a:spcPts val="0"/>
              </a:spcBef>
              <a:spcAft>
                <a:spcPts val="0"/>
              </a:spcAft>
              <a:buNone/>
            </a:pPr>
            <a:r>
              <a:rPr lang="en-GB"/>
              <a:t>This is because with more arms it allows to discretize more precisely the interval and the bandit algorithm can reach a result that is closer to the real one.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f2824ea9a4_0_1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f2824ea9a4_0_1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Then we analyzed how the Greedy Advertiser is performing in this scenario, and it is </a:t>
            </a:r>
            <a:r>
              <a:rPr lang="en-GB"/>
              <a:t>effectively</a:t>
            </a:r>
            <a:r>
              <a:rPr lang="en-GB"/>
              <a:t> doing great since it can obtain bigger gains than what is being obtained by the stochastic advertisers.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f2824ea9a4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f2824ea9a4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sampled activation is the ratio of the edges between the two categories in question which activated in the episode.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2e815d2d2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2e815d2d2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have an advertiser that is competing to raise awareness about waste sorting and recycling through advertising in a social network.</a:t>
            </a:r>
            <a:endParaRPr/>
          </a:p>
          <a:p>
            <a:pPr indent="0" lvl="0" marL="0" rtl="0" algn="l">
              <a:spcBef>
                <a:spcPts val="0"/>
              </a:spcBef>
              <a:spcAft>
                <a:spcPts val="0"/>
              </a:spcAft>
              <a:buNone/>
            </a:pPr>
            <a:r>
              <a:rPr lang="en-GB"/>
              <a:t>Ads are instructions such as..</a:t>
            </a:r>
            <a:endParaRPr/>
          </a:p>
          <a:p>
            <a:pPr indent="0" lvl="0" marL="0" rtl="0" algn="l">
              <a:spcBef>
                <a:spcPts val="0"/>
              </a:spcBef>
              <a:spcAft>
                <a:spcPts val="0"/>
              </a:spcAft>
              <a:buNone/>
            </a:pPr>
            <a:r>
              <a:rPr lang="en-GB"/>
              <a:t>Users can share this information with friends and followers, becoming seeds, and those in their turn can engage by liking, commenting, forwarding or just visualizing, becoming activated. We will study the problem of optimizing social influence generated from advertising campaigns.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f2e815d2d2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f2e815d2d2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f2e815d2d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f2e815d2d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f27f2652a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f27f2652a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f2e815d2d2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f2e815d2d2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27f2652a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27f2652a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our user interaction model. A user can see a single slate with 6 slot, starting from the first, then the second slot and so on.</a:t>
            </a:r>
            <a:endParaRPr/>
          </a:p>
          <a:p>
            <a:pPr indent="0" lvl="0" marL="0" rtl="0" algn="l">
              <a:spcBef>
                <a:spcPts val="0"/>
              </a:spcBef>
              <a:spcAft>
                <a:spcPts val="0"/>
              </a:spcAft>
              <a:buNone/>
            </a:pPr>
            <a:r>
              <a:rPr lang="en-GB"/>
              <a:t>From the flowchart to the right we can see that the user has a possibility to both see and click the slots. If it clicks the ad, it will become a seed.</a:t>
            </a:r>
            <a:endParaRPr/>
          </a:p>
          <a:p>
            <a:pPr indent="0" lvl="0" marL="0" rtl="0" algn="l">
              <a:spcBef>
                <a:spcPts val="0"/>
              </a:spcBef>
              <a:spcAft>
                <a:spcPts val="0"/>
              </a:spcAft>
              <a:buNone/>
            </a:pPr>
            <a:r>
              <a:rPr lang="en-GB"/>
              <a:t>Slots are 6</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2e815d2d2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f2e815d2d2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f2824ea9a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f2824ea9a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implemented a base advertiser class that has the ability to participate to an auction, returning an ad. The ad contains all the sufficient information to be used in the auction, such as the quality, the value and the bid for each category.</a:t>
            </a:r>
            <a:endParaRPr/>
          </a:p>
          <a:p>
            <a:pPr indent="0" lvl="0" marL="0" rtl="0" algn="l">
              <a:spcBef>
                <a:spcPts val="0"/>
              </a:spcBef>
              <a:spcAft>
                <a:spcPts val="0"/>
              </a:spcAft>
              <a:buNone/>
            </a:pPr>
            <a:r>
              <a:rPr lang="en-GB"/>
              <a:t>From the base class, three classes are derived. The stochastic stationary advertiser is an advertiser that, upon creation, randomly generates an ad with random bids, quality and value. The stochastic non stationary advertiser is similar, but it has the ability to regenerate the ad every n steps.</a:t>
            </a:r>
            <a:endParaRPr/>
          </a:p>
          <a:p>
            <a:pPr indent="0" lvl="0" marL="0" rtl="0" algn="l">
              <a:spcBef>
                <a:spcPts val="0"/>
              </a:spcBef>
              <a:spcAft>
                <a:spcPts val="0"/>
              </a:spcAft>
              <a:buNone/>
            </a:pPr>
            <a:r>
              <a:rPr lang="en-GB"/>
              <a:t>Finally, we created the greedy learning advertiser that is able to simulate the auction and the social influence generated, to find a set of locally optimum bids.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f27f2652a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f27f2652a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next component is the Auction, that has to manage the competition between advertisers because they must compete to gain the user attention.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two jobs of the auction are:</a:t>
            </a:r>
            <a:endParaRPr/>
          </a:p>
          <a:p>
            <a:pPr indent="0" lvl="0" marL="0" rtl="0" algn="l">
              <a:spcBef>
                <a:spcPts val="0"/>
              </a:spcBef>
              <a:spcAft>
                <a:spcPts val="0"/>
              </a:spcAft>
              <a:buNone/>
            </a:pPr>
            <a:r>
              <a:rPr lang="en-GB"/>
              <a:t>assigning ad to the slots and computing the price that the advertiser must pay when the user clicks on the ad.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f2824ea9a4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f2824ea9a4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assign ads to the slot the auction has to find the allocation that maximizes the expected revenue for the social network.</a:t>
            </a:r>
            <a:endParaRPr/>
          </a:p>
          <a:p>
            <a:pPr indent="0" lvl="0" marL="0" rtl="0" algn="l">
              <a:spcBef>
                <a:spcPts val="0"/>
              </a:spcBef>
              <a:spcAft>
                <a:spcPts val="0"/>
              </a:spcAft>
              <a:buNone/>
            </a:pPr>
            <a:r>
              <a:rPr lang="en-GB"/>
              <a:t>Expected revenue </a:t>
            </a:r>
            <a:r>
              <a:rPr lang="en-GB"/>
              <a:t>intended as the multiplication of the slot’s observation probability, the quality of the ad (that represents the click probability) and the bid.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 find this allocation the steps are:</a:t>
            </a:r>
            <a:endParaRPr/>
          </a:p>
          <a:p>
            <a:pPr indent="-298450" lvl="0" marL="457200" rtl="0" algn="l">
              <a:spcBef>
                <a:spcPts val="0"/>
              </a:spcBef>
              <a:spcAft>
                <a:spcPts val="0"/>
              </a:spcAft>
              <a:buSzPts val="1100"/>
              <a:buChar char="-"/>
            </a:pPr>
            <a:r>
              <a:rPr lang="en-GB"/>
              <a:t>First we sort ads by decreasing order of quality times bid</a:t>
            </a:r>
            <a:endParaRPr/>
          </a:p>
          <a:p>
            <a:pPr indent="-298450" lvl="0" marL="457200" rtl="0" algn="l">
              <a:spcBef>
                <a:spcPts val="0"/>
              </a:spcBef>
              <a:spcAft>
                <a:spcPts val="0"/>
              </a:spcAft>
              <a:buSzPts val="1100"/>
              <a:buChar char="-"/>
            </a:pPr>
            <a:r>
              <a:rPr lang="en-GB"/>
              <a:t>Then we sort the slots by decreasing order of observation probability</a:t>
            </a:r>
            <a:endParaRPr/>
          </a:p>
          <a:p>
            <a:pPr indent="-298450" lvl="0" marL="457200" rtl="0" algn="l">
              <a:spcBef>
                <a:spcPts val="0"/>
              </a:spcBef>
              <a:spcAft>
                <a:spcPts val="0"/>
              </a:spcAft>
              <a:buSzPts val="1100"/>
              <a:buChar char="-"/>
            </a:pPr>
            <a:r>
              <a:rPr lang="en-GB"/>
              <a:t>And finally we can assign to the most prominent slot the best ad, to the second most prominent slot the second ad and so 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f2824ea9a4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f2824ea9a4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social </a:t>
            </a:r>
            <a:r>
              <a:rPr lang="en-GB"/>
              <a:t>network</a:t>
            </a:r>
            <a:r>
              <a:rPr lang="en-GB"/>
              <a:t> uses a cost-per-click model so the auction has to compute the price-per-click of an ad. </a:t>
            </a:r>
            <a:r>
              <a:rPr lang="en-GB"/>
              <a:t>This price is computed using VCG.</a:t>
            </a:r>
            <a:endParaRPr/>
          </a:p>
          <a:p>
            <a:pPr indent="0" lvl="0" marL="0" rtl="0" algn="l">
              <a:spcBef>
                <a:spcPts val="0"/>
              </a:spcBef>
              <a:spcAft>
                <a:spcPts val="0"/>
              </a:spcAft>
              <a:buNone/>
            </a:pPr>
            <a:r>
              <a:rPr lang="en-GB"/>
              <a:t>The main variables computed by VCG are:</a:t>
            </a:r>
            <a:endParaRPr/>
          </a:p>
          <a:p>
            <a:pPr indent="-298450" lvl="0" marL="457200" rtl="0" algn="l">
              <a:spcBef>
                <a:spcPts val="0"/>
              </a:spcBef>
              <a:spcAft>
                <a:spcPts val="0"/>
              </a:spcAft>
              <a:buSzPts val="1100"/>
              <a:buChar char="-"/>
            </a:pPr>
            <a:r>
              <a:rPr lang="en-GB"/>
              <a:t>Xa that is the total reward that other ads create to the social network if ad “a” does not exist.</a:t>
            </a:r>
            <a:endParaRPr/>
          </a:p>
          <a:p>
            <a:pPr indent="-298450" lvl="0" marL="457200" rtl="0" algn="l">
              <a:spcBef>
                <a:spcPts val="0"/>
              </a:spcBef>
              <a:spcAft>
                <a:spcPts val="0"/>
              </a:spcAft>
              <a:buSzPts val="1100"/>
              <a:buChar char="-"/>
            </a:pPr>
            <a:r>
              <a:rPr lang="en-GB"/>
              <a:t>And also Ya that is the total reward that other ads produce to the social network if ad “a” exists.</a:t>
            </a:r>
            <a:endParaRPr/>
          </a:p>
          <a:p>
            <a:pPr indent="-298450" lvl="0" marL="457200" rtl="0" algn="l">
              <a:spcBef>
                <a:spcPts val="0"/>
              </a:spcBef>
              <a:spcAft>
                <a:spcPts val="0"/>
              </a:spcAft>
              <a:buSzPts val="1100"/>
              <a:buChar char="-"/>
            </a:pPr>
            <a:r>
              <a:rPr lang="en-GB"/>
              <a:t>So by making the difference of Xa and Ya we are basically computing how much ad “a” is contributing to the reward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65451"/>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672075"/>
            <a:ext cx="7030500" cy="2966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36.png"/><Relationship Id="rId5" Type="http://schemas.openxmlformats.org/officeDocument/2006/relationships/image" Target="../media/image31.png"/><Relationship Id="rId6" Type="http://schemas.openxmlformats.org/officeDocument/2006/relationships/image" Target="../media/image28.png"/><Relationship Id="rId7"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4.jpg"/><Relationship Id="rId5"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8.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6" name="Shape 276"/>
        <p:cNvGrpSpPr/>
        <p:nvPr/>
      </p:nvGrpSpPr>
      <p:grpSpPr>
        <a:xfrm>
          <a:off x="0" y="0"/>
          <a:ext cx="0" cy="0"/>
          <a:chOff x="0" y="0"/>
          <a:chExt cx="0" cy="0"/>
        </a:xfrm>
      </p:grpSpPr>
      <p:sp>
        <p:nvSpPr>
          <p:cNvPr id="277" name="Google Shape;277;p13"/>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Divisione presentazione</a:t>
            </a:r>
            <a:endParaRPr/>
          </a:p>
        </p:txBody>
      </p:sp>
      <p:sp>
        <p:nvSpPr>
          <p:cNvPr id="278" name="Google Shape;278;p13"/>
          <p:cNvSpPr txBox="1"/>
          <p:nvPr>
            <p:ph idx="1" type="body"/>
          </p:nvPr>
        </p:nvSpPr>
        <p:spPr>
          <a:xfrm>
            <a:off x="1303800" y="1672075"/>
            <a:ext cx="4533900" cy="296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Slide 2-6: Matteo (intro + adv)</a:t>
            </a:r>
            <a:endParaRPr/>
          </a:p>
          <a:p>
            <a:pPr indent="-311150" lvl="0" marL="457200" rtl="0" algn="l">
              <a:spcBef>
                <a:spcPts val="0"/>
              </a:spcBef>
              <a:spcAft>
                <a:spcPts val="0"/>
              </a:spcAft>
              <a:buSzPts val="1300"/>
              <a:buChar char="●"/>
            </a:pPr>
            <a:r>
              <a:rPr lang="en-GB"/>
              <a:t>Slide 7-10: Dennis (auction)</a:t>
            </a:r>
            <a:endParaRPr/>
          </a:p>
          <a:p>
            <a:pPr indent="-311150" lvl="0" marL="457200" rtl="0" algn="l">
              <a:spcBef>
                <a:spcPts val="0"/>
              </a:spcBef>
              <a:spcAft>
                <a:spcPts val="0"/>
              </a:spcAft>
              <a:buSzPts val="1300"/>
              <a:buChar char="●"/>
            </a:pPr>
            <a:r>
              <a:rPr lang="en-GB"/>
              <a:t>Slide 11: Federico (publisher)</a:t>
            </a:r>
            <a:endParaRPr/>
          </a:p>
          <a:p>
            <a:pPr indent="-311150" lvl="0" marL="457200" rtl="0" algn="l">
              <a:spcBef>
                <a:spcPts val="0"/>
              </a:spcBef>
              <a:spcAft>
                <a:spcPts val="0"/>
              </a:spcAft>
              <a:buSzPts val="1300"/>
              <a:buChar char="●"/>
            </a:pPr>
            <a:r>
              <a:rPr lang="en-GB"/>
              <a:t>Slide 12-16: Eugenio (step 1, estimation)</a:t>
            </a:r>
            <a:endParaRPr/>
          </a:p>
          <a:p>
            <a:pPr indent="-311150" lvl="0" marL="457200" rtl="0" algn="l">
              <a:spcBef>
                <a:spcPts val="0"/>
              </a:spcBef>
              <a:spcAft>
                <a:spcPts val="0"/>
              </a:spcAft>
              <a:buSzPts val="1300"/>
              <a:buChar char="●"/>
            </a:pPr>
            <a:r>
              <a:rPr lang="en-GB"/>
              <a:t>Slide </a:t>
            </a:r>
            <a:r>
              <a:rPr lang="en-GB"/>
              <a:t>17</a:t>
            </a:r>
            <a:r>
              <a:rPr lang="en-GB"/>
              <a:t>-18: Federico (step 2, formalization)</a:t>
            </a:r>
            <a:endParaRPr/>
          </a:p>
          <a:p>
            <a:pPr indent="-311150" lvl="0" marL="457200" rtl="0" algn="l">
              <a:spcBef>
                <a:spcPts val="0"/>
              </a:spcBef>
              <a:spcAft>
                <a:spcPts val="0"/>
              </a:spcAft>
              <a:buSzPts val="1300"/>
              <a:buChar char="●"/>
            </a:pPr>
            <a:r>
              <a:rPr lang="en-GB"/>
              <a:t>Slide 19-22: Matteo (step 3, greedy, bandits)</a:t>
            </a:r>
            <a:endParaRPr/>
          </a:p>
          <a:p>
            <a:pPr indent="-311150" lvl="0" marL="457200" rtl="0" algn="l">
              <a:spcBef>
                <a:spcPts val="0"/>
              </a:spcBef>
              <a:spcAft>
                <a:spcPts val="0"/>
              </a:spcAft>
              <a:buSzPts val="1300"/>
              <a:buChar char="●"/>
            </a:pPr>
            <a:r>
              <a:rPr lang="en-GB"/>
              <a:t>Slide 24-26: Eugenio (step 4, learning qualities)</a:t>
            </a:r>
            <a:endParaRPr/>
          </a:p>
          <a:p>
            <a:pPr indent="-311150" lvl="0" marL="457200" rtl="0" algn="l">
              <a:spcBef>
                <a:spcPts val="0"/>
              </a:spcBef>
              <a:spcAft>
                <a:spcPts val="0"/>
              </a:spcAft>
              <a:buSzPts val="1300"/>
              <a:buChar char="●"/>
            </a:pPr>
            <a:r>
              <a:rPr lang="en-GB"/>
              <a:t>Slide 27-30: Dennis (n° arms + greedy)</a:t>
            </a:r>
            <a:endParaRPr/>
          </a:p>
          <a:p>
            <a:pPr indent="-311150" lvl="0" marL="457200" rtl="0" algn="l">
              <a:spcBef>
                <a:spcPts val="0"/>
              </a:spcBef>
              <a:spcAft>
                <a:spcPts val="0"/>
              </a:spcAft>
              <a:buSzPts val="1300"/>
              <a:buChar char="●"/>
            </a:pPr>
            <a:r>
              <a:rPr lang="en-GB"/>
              <a:t>Slide 31-37: Federico (step 5-6, learning activations)</a:t>
            </a:r>
            <a:endParaRPr/>
          </a:p>
        </p:txBody>
      </p:sp>
      <p:sp>
        <p:nvSpPr>
          <p:cNvPr id="279" name="Google Shape;279;p13"/>
          <p:cNvSpPr txBox="1"/>
          <p:nvPr/>
        </p:nvSpPr>
        <p:spPr>
          <a:xfrm>
            <a:off x="6279500" y="1672075"/>
            <a:ext cx="2273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Numero di slide a testa:</a:t>
            </a:r>
            <a:endParaRPr>
              <a:latin typeface="Nunito"/>
              <a:ea typeface="Nunito"/>
              <a:cs typeface="Nunito"/>
              <a:sym typeface="Nunito"/>
            </a:endParaRPr>
          </a:p>
          <a:p>
            <a:pPr indent="0" lvl="0" marL="0" rtl="0" algn="l">
              <a:spcBef>
                <a:spcPts val="0"/>
              </a:spcBef>
              <a:spcAft>
                <a:spcPts val="0"/>
              </a:spcAft>
              <a:buNone/>
            </a:pPr>
            <a:r>
              <a:rPr lang="en-GB">
                <a:latin typeface="Nunito"/>
                <a:ea typeface="Nunito"/>
                <a:cs typeface="Nunito"/>
                <a:sym typeface="Nunito"/>
              </a:rPr>
              <a:t>Matteo: 4+4=8</a:t>
            </a:r>
            <a:endParaRPr>
              <a:latin typeface="Nunito"/>
              <a:ea typeface="Nunito"/>
              <a:cs typeface="Nunito"/>
              <a:sym typeface="Nunito"/>
            </a:endParaRPr>
          </a:p>
          <a:p>
            <a:pPr indent="0" lvl="0" marL="0" rtl="0" algn="l">
              <a:spcBef>
                <a:spcPts val="0"/>
              </a:spcBef>
              <a:spcAft>
                <a:spcPts val="0"/>
              </a:spcAft>
              <a:buNone/>
            </a:pPr>
            <a:r>
              <a:rPr lang="en-GB">
                <a:latin typeface="Nunito"/>
                <a:ea typeface="Nunito"/>
                <a:cs typeface="Nunito"/>
                <a:sym typeface="Nunito"/>
              </a:rPr>
              <a:t>Eugenio: 4/5+3=7/8</a:t>
            </a:r>
            <a:endParaRPr>
              <a:latin typeface="Nunito"/>
              <a:ea typeface="Nunito"/>
              <a:cs typeface="Nunito"/>
              <a:sym typeface="Nunito"/>
            </a:endParaRPr>
          </a:p>
          <a:p>
            <a:pPr indent="0" lvl="0" marL="0" rtl="0" algn="l">
              <a:spcBef>
                <a:spcPts val="0"/>
              </a:spcBef>
              <a:spcAft>
                <a:spcPts val="0"/>
              </a:spcAft>
              <a:buNone/>
            </a:pPr>
            <a:r>
              <a:rPr lang="en-GB">
                <a:latin typeface="Nunito"/>
                <a:ea typeface="Nunito"/>
                <a:cs typeface="Nunito"/>
                <a:sym typeface="Nunito"/>
              </a:rPr>
              <a:t>Dennis: 4+3=7</a:t>
            </a:r>
            <a:endParaRPr>
              <a:latin typeface="Nunito"/>
              <a:ea typeface="Nunito"/>
              <a:cs typeface="Nunito"/>
              <a:sym typeface="Nunito"/>
            </a:endParaRPr>
          </a:p>
          <a:p>
            <a:pPr indent="0" lvl="0" marL="0" rtl="0" algn="l">
              <a:spcBef>
                <a:spcPts val="0"/>
              </a:spcBef>
              <a:spcAft>
                <a:spcPts val="0"/>
              </a:spcAft>
              <a:buNone/>
            </a:pPr>
            <a:r>
              <a:rPr lang="en-GB">
                <a:latin typeface="Nunito"/>
                <a:ea typeface="Nunito"/>
                <a:cs typeface="Nunito"/>
                <a:sym typeface="Nunito"/>
              </a:rPr>
              <a:t>Federico: 1+</a:t>
            </a:r>
            <a:r>
              <a:rPr b="1" lang="en-GB">
                <a:latin typeface="Nunito"/>
                <a:ea typeface="Nunito"/>
                <a:cs typeface="Nunito"/>
                <a:sym typeface="Nunito"/>
              </a:rPr>
              <a:t>2</a:t>
            </a:r>
            <a:r>
              <a:rPr lang="en-GB">
                <a:latin typeface="Nunito"/>
                <a:ea typeface="Nunito"/>
                <a:cs typeface="Nunito"/>
                <a:sym typeface="Nunito"/>
              </a:rPr>
              <a:t>+4=7</a:t>
            </a:r>
            <a:endParaRPr>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2"/>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Computing the price: pseudocode</a:t>
            </a:r>
            <a:endParaRPr/>
          </a:p>
        </p:txBody>
      </p:sp>
      <p:sp>
        <p:nvSpPr>
          <p:cNvPr id="348" name="Google Shape;348;p22"/>
          <p:cNvSpPr txBox="1"/>
          <p:nvPr>
            <p:ph idx="1" type="body"/>
          </p:nvPr>
        </p:nvSpPr>
        <p:spPr>
          <a:xfrm>
            <a:off x="1303800" y="1672075"/>
            <a:ext cx="7030500" cy="296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Input: the slate and the available ads</a:t>
            </a:r>
            <a:endParaRPr/>
          </a:p>
          <a:p>
            <a:pPr indent="0" lvl="0" marL="0" rtl="0" algn="l">
              <a:spcBef>
                <a:spcPts val="1200"/>
              </a:spcBef>
              <a:spcAft>
                <a:spcPts val="0"/>
              </a:spcAft>
              <a:buNone/>
            </a:pPr>
            <a:r>
              <a:rPr lang="en-GB"/>
              <a:t>Output: price-per-click for each ad in the slate</a:t>
            </a:r>
            <a:endParaRPr/>
          </a:p>
          <a:p>
            <a:pPr indent="0" lvl="0" marL="0" rtl="0" algn="l">
              <a:spcBef>
                <a:spcPts val="1200"/>
              </a:spcBef>
              <a:spcAft>
                <a:spcPts val="1200"/>
              </a:spcAft>
              <a:buNone/>
            </a:pPr>
            <a:r>
              <a:t/>
            </a:r>
            <a:endParaRPr/>
          </a:p>
        </p:txBody>
      </p:sp>
      <p:pic>
        <p:nvPicPr>
          <p:cNvPr id="349" name="Google Shape;349;p22"/>
          <p:cNvPicPr preferRelativeResize="0"/>
          <p:nvPr/>
        </p:nvPicPr>
        <p:blipFill>
          <a:blip r:embed="rId3">
            <a:alphaModFix/>
          </a:blip>
          <a:stretch>
            <a:fillRect/>
          </a:stretch>
        </p:blipFill>
        <p:spPr>
          <a:xfrm>
            <a:off x="1303800" y="2629900"/>
            <a:ext cx="6924800" cy="1579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3"/>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Publisher</a:t>
            </a:r>
            <a:endParaRPr/>
          </a:p>
        </p:txBody>
      </p:sp>
      <p:sp>
        <p:nvSpPr>
          <p:cNvPr id="355" name="Google Shape;355;p23"/>
          <p:cNvSpPr txBox="1"/>
          <p:nvPr>
            <p:ph idx="1" type="body"/>
          </p:nvPr>
        </p:nvSpPr>
        <p:spPr>
          <a:xfrm>
            <a:off x="1303800" y="1345375"/>
            <a:ext cx="7030500" cy="3252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The publisher is an </a:t>
            </a:r>
            <a:r>
              <a:rPr b="1" lang="en-GB"/>
              <a:t>intermediary</a:t>
            </a:r>
            <a:r>
              <a:rPr lang="en-GB"/>
              <a:t> between the advertisers and the network</a:t>
            </a:r>
            <a:endParaRPr/>
          </a:p>
          <a:p>
            <a:pPr indent="0" lvl="0" marL="0" rtl="0" algn="l">
              <a:spcBef>
                <a:spcPts val="1200"/>
              </a:spcBef>
              <a:spcAft>
                <a:spcPts val="0"/>
              </a:spcAft>
              <a:buNone/>
            </a:pPr>
            <a:r>
              <a:t/>
            </a:r>
            <a:endParaRPr sz="700"/>
          </a:p>
          <a:p>
            <a:pPr indent="-311150" lvl="0" marL="457200" rtl="0" algn="l">
              <a:spcBef>
                <a:spcPts val="1200"/>
              </a:spcBef>
              <a:spcAft>
                <a:spcPts val="0"/>
              </a:spcAft>
              <a:buSzPts val="1300"/>
              <a:buChar char="●"/>
            </a:pPr>
            <a:r>
              <a:rPr b="1" lang="en-GB"/>
              <a:t>Executes</a:t>
            </a:r>
            <a:r>
              <a:rPr lang="en-GB"/>
              <a:t> the auctions</a:t>
            </a:r>
            <a:endParaRPr/>
          </a:p>
          <a:p>
            <a:pPr indent="0" lvl="0" marL="0" rtl="0" algn="l">
              <a:spcBef>
                <a:spcPts val="1200"/>
              </a:spcBef>
              <a:spcAft>
                <a:spcPts val="0"/>
              </a:spcAft>
              <a:buNone/>
            </a:pPr>
            <a:r>
              <a:t/>
            </a:r>
            <a:endParaRPr sz="700"/>
          </a:p>
          <a:p>
            <a:pPr indent="-311150" lvl="0" marL="457200" rtl="0" algn="l">
              <a:spcBef>
                <a:spcPts val="1200"/>
              </a:spcBef>
              <a:spcAft>
                <a:spcPts val="0"/>
              </a:spcAft>
              <a:buSzPts val="1300"/>
              <a:buChar char="●"/>
            </a:pPr>
            <a:r>
              <a:rPr b="1" lang="en-GB"/>
              <a:t>Publishes</a:t>
            </a:r>
            <a:r>
              <a:rPr lang="en-GB"/>
              <a:t> the ads</a:t>
            </a:r>
            <a:endParaRPr/>
          </a:p>
          <a:p>
            <a:pPr indent="0" lvl="0" marL="0" rtl="0" algn="l">
              <a:spcBef>
                <a:spcPts val="1200"/>
              </a:spcBef>
              <a:spcAft>
                <a:spcPts val="0"/>
              </a:spcAft>
              <a:buNone/>
            </a:pPr>
            <a:r>
              <a:t/>
            </a:r>
            <a:endParaRPr sz="700"/>
          </a:p>
          <a:p>
            <a:pPr indent="-311150" lvl="0" marL="457200" rtl="0" algn="l">
              <a:spcBef>
                <a:spcPts val="1200"/>
              </a:spcBef>
              <a:spcAft>
                <a:spcPts val="0"/>
              </a:spcAft>
              <a:buSzPts val="1300"/>
              <a:buChar char="●"/>
            </a:pPr>
            <a:r>
              <a:rPr b="1" lang="en-GB"/>
              <a:t>Gets paid</a:t>
            </a:r>
            <a:r>
              <a:rPr lang="en-GB"/>
              <a:t> by the auctioneers</a:t>
            </a:r>
            <a:endParaRPr/>
          </a:p>
          <a:p>
            <a:pPr indent="0" lvl="0" marL="0" rtl="0" algn="l">
              <a:spcBef>
                <a:spcPts val="1200"/>
              </a:spcBef>
              <a:spcAft>
                <a:spcPts val="0"/>
              </a:spcAft>
              <a:buNone/>
            </a:pPr>
            <a:r>
              <a:t/>
            </a:r>
            <a:endParaRPr sz="700"/>
          </a:p>
          <a:p>
            <a:pPr indent="-311150" lvl="0" marL="457200" rtl="0" algn="l">
              <a:spcBef>
                <a:spcPts val="1200"/>
              </a:spcBef>
              <a:spcAft>
                <a:spcPts val="0"/>
              </a:spcAft>
              <a:buSzPts val="1300"/>
              <a:buChar char="●"/>
            </a:pPr>
            <a:r>
              <a:rPr b="1" lang="en-GB"/>
              <a:t>Provides data</a:t>
            </a:r>
            <a:r>
              <a:rPr lang="en-GB"/>
              <a:t> to the auctioneers</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4"/>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Network</a:t>
            </a:r>
            <a:endParaRPr/>
          </a:p>
        </p:txBody>
      </p:sp>
      <p:pic>
        <p:nvPicPr>
          <p:cNvPr id="361" name="Google Shape;361;p24"/>
          <p:cNvPicPr preferRelativeResize="0"/>
          <p:nvPr/>
        </p:nvPicPr>
        <p:blipFill>
          <a:blip r:embed="rId3">
            <a:alphaModFix/>
          </a:blip>
          <a:stretch>
            <a:fillRect/>
          </a:stretch>
        </p:blipFill>
        <p:spPr>
          <a:xfrm>
            <a:off x="3085200" y="245269"/>
            <a:ext cx="9144000" cy="4652963"/>
          </a:xfrm>
          <a:prstGeom prst="rect">
            <a:avLst/>
          </a:prstGeom>
          <a:noFill/>
          <a:ln>
            <a:noFill/>
          </a:ln>
        </p:spPr>
      </p:pic>
      <p:sp>
        <p:nvSpPr>
          <p:cNvPr id="362" name="Google Shape;362;p24"/>
          <p:cNvSpPr txBox="1"/>
          <p:nvPr>
            <p:ph idx="1" type="body"/>
          </p:nvPr>
        </p:nvSpPr>
        <p:spPr>
          <a:xfrm>
            <a:off x="1390625" y="1209725"/>
            <a:ext cx="7030500" cy="3428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311150" lvl="0" marL="457200" rtl="0" algn="l">
              <a:spcBef>
                <a:spcPts val="1200"/>
              </a:spcBef>
              <a:spcAft>
                <a:spcPts val="0"/>
              </a:spcAft>
              <a:buSzPts val="1300"/>
              <a:buChar char="●"/>
            </a:pPr>
            <a:r>
              <a:rPr lang="en-GB"/>
              <a:t>Nodes</a:t>
            </a:r>
            <a:endParaRPr/>
          </a:p>
          <a:p>
            <a:pPr indent="0" lvl="0" marL="0" rtl="0" algn="l">
              <a:spcBef>
                <a:spcPts val="1200"/>
              </a:spcBef>
              <a:spcAft>
                <a:spcPts val="0"/>
              </a:spcAft>
              <a:buNone/>
            </a:pPr>
            <a:r>
              <a:t/>
            </a:r>
            <a:endParaRPr sz="200"/>
          </a:p>
          <a:p>
            <a:pPr indent="-311150" lvl="0" marL="457200" rtl="0" algn="l">
              <a:spcBef>
                <a:spcPts val="1200"/>
              </a:spcBef>
              <a:spcAft>
                <a:spcPts val="0"/>
              </a:spcAft>
              <a:buSzPts val="1300"/>
              <a:buChar char="●"/>
            </a:pPr>
            <a:r>
              <a:rPr lang="en-GB"/>
              <a:t>Edges</a:t>
            </a:r>
            <a:endParaRPr/>
          </a:p>
          <a:p>
            <a:pPr indent="0" lvl="0" marL="457200" rtl="0" algn="l">
              <a:spcBef>
                <a:spcPts val="1200"/>
              </a:spcBef>
              <a:spcAft>
                <a:spcPts val="0"/>
              </a:spcAft>
              <a:buNone/>
            </a:pPr>
            <a:r>
              <a:t/>
            </a:r>
            <a:endParaRPr sz="200"/>
          </a:p>
          <a:p>
            <a:pPr indent="-311150" lvl="0" marL="457200" rtl="0" algn="l">
              <a:spcBef>
                <a:spcPts val="1200"/>
              </a:spcBef>
              <a:spcAft>
                <a:spcPts val="0"/>
              </a:spcAft>
              <a:buSzPts val="1300"/>
              <a:buChar char="●"/>
            </a:pPr>
            <a:r>
              <a:rPr lang="en-GB"/>
              <a:t>Influence propagation</a:t>
            </a:r>
            <a:endParaRPr/>
          </a:p>
          <a:p>
            <a:pPr indent="0" lvl="0" marL="457200" rtl="0" algn="l">
              <a:spcBef>
                <a:spcPts val="1200"/>
              </a:spcBef>
              <a:spcAft>
                <a:spcPts val="0"/>
              </a:spcAft>
              <a:buNone/>
            </a:pPr>
            <a:r>
              <a:t/>
            </a:r>
            <a:endParaRPr sz="100"/>
          </a:p>
          <a:p>
            <a:pPr indent="-311150" lvl="0" marL="457200" rtl="0" algn="l">
              <a:spcBef>
                <a:spcPts val="1200"/>
              </a:spcBef>
              <a:spcAft>
                <a:spcPts val="0"/>
              </a:spcAft>
              <a:buSzPts val="1300"/>
              <a:buChar char="●"/>
            </a:pPr>
            <a:r>
              <a:rPr lang="en-GB"/>
              <a:t>Seeds</a:t>
            </a:r>
            <a:endParaRPr/>
          </a:p>
          <a:p>
            <a:pPr indent="0" lvl="0" marL="457200" rtl="0" algn="l">
              <a:spcBef>
                <a:spcPts val="1200"/>
              </a:spcBef>
              <a:spcAft>
                <a:spcPts val="0"/>
              </a:spcAft>
              <a:buNone/>
            </a:pPr>
            <a:r>
              <a:t/>
            </a:r>
            <a:endParaRPr sz="100"/>
          </a:p>
          <a:p>
            <a:pPr indent="-311150" lvl="0" marL="457200" rtl="0" algn="l">
              <a:spcBef>
                <a:spcPts val="1200"/>
              </a:spcBef>
              <a:spcAft>
                <a:spcPts val="0"/>
              </a:spcAft>
              <a:buSzPts val="1300"/>
              <a:buChar char="●"/>
            </a:pPr>
            <a:r>
              <a:rPr lang="en-GB"/>
              <a:t>Live edge graph</a:t>
            </a:r>
            <a:endParaRPr/>
          </a:p>
          <a:p>
            <a:pPr indent="0" lvl="0" marL="457200" rtl="0" algn="l">
              <a:spcBef>
                <a:spcPts val="1200"/>
              </a:spcBef>
              <a:spcAft>
                <a:spcPts val="0"/>
              </a:spcAft>
              <a:buNone/>
            </a:pPr>
            <a:r>
              <a:rPr lang="en-GB" sz="100"/>
              <a:t>1</a:t>
            </a:r>
            <a:endParaRPr sz="100"/>
          </a:p>
          <a:p>
            <a:pPr indent="-311150" lvl="0" marL="457200" rtl="0" algn="l">
              <a:spcBef>
                <a:spcPts val="1200"/>
              </a:spcBef>
              <a:spcAft>
                <a:spcPts val="0"/>
              </a:spcAft>
              <a:buSzPts val="1300"/>
              <a:buChar char="●"/>
            </a:pPr>
            <a:r>
              <a:rPr lang="en-GB"/>
              <a:t>Activated nodes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5"/>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Project development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6"/>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Estimating the effect of a set of bids</a:t>
            </a:r>
            <a:endParaRPr/>
          </a:p>
        </p:txBody>
      </p:sp>
      <p:sp>
        <p:nvSpPr>
          <p:cNvPr id="373" name="Google Shape;373;p26"/>
          <p:cNvSpPr txBox="1"/>
          <p:nvPr>
            <p:ph idx="1" type="body"/>
          </p:nvPr>
        </p:nvSpPr>
        <p:spPr>
          <a:xfrm>
            <a:off x="307000" y="1532500"/>
            <a:ext cx="3488400" cy="296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Complete enumeration is unfeasible</a:t>
            </a:r>
            <a:endParaRPr/>
          </a:p>
          <a:p>
            <a:pPr indent="0" lvl="0" marL="0" rtl="0" algn="l">
              <a:spcBef>
                <a:spcPts val="1200"/>
              </a:spcBef>
              <a:spcAft>
                <a:spcPts val="0"/>
              </a:spcAft>
              <a:buNone/>
            </a:pPr>
            <a:r>
              <a:t/>
            </a:r>
            <a:endParaRPr sz="700"/>
          </a:p>
          <a:p>
            <a:pPr indent="-311150" lvl="0" marL="457200" rtl="0" algn="l">
              <a:spcBef>
                <a:spcPts val="1200"/>
              </a:spcBef>
              <a:spcAft>
                <a:spcPts val="0"/>
              </a:spcAft>
              <a:buSzPts val="1300"/>
              <a:buChar char="●"/>
            </a:pPr>
            <a:r>
              <a:rPr lang="en-GB"/>
              <a:t>Monte Carlo estimation</a:t>
            </a:r>
            <a:endParaRPr/>
          </a:p>
          <a:p>
            <a:pPr indent="-311150" lvl="1" marL="914400" rtl="0" algn="l">
              <a:spcBef>
                <a:spcPts val="0"/>
              </a:spcBef>
              <a:spcAft>
                <a:spcPts val="0"/>
              </a:spcAft>
              <a:buSzPts val="1300"/>
              <a:buChar char="○"/>
            </a:pPr>
            <a:r>
              <a:rPr lang="en-GB" sz="1300"/>
              <a:t>estimation error</a:t>
            </a:r>
            <a:endParaRPr sz="1300"/>
          </a:p>
          <a:p>
            <a:pPr indent="0" lvl="0" marL="0" rtl="0" algn="l">
              <a:spcBef>
                <a:spcPts val="1200"/>
              </a:spcBef>
              <a:spcAft>
                <a:spcPts val="0"/>
              </a:spcAft>
              <a:buNone/>
            </a:pPr>
            <a:r>
              <a:t/>
            </a:r>
            <a:endParaRPr sz="700"/>
          </a:p>
          <a:p>
            <a:pPr indent="-311150" lvl="0" marL="457200" rtl="0" algn="l">
              <a:spcBef>
                <a:spcPts val="1200"/>
              </a:spcBef>
              <a:spcAft>
                <a:spcPts val="0"/>
              </a:spcAft>
              <a:buSzPts val="1300"/>
              <a:buChar char="●"/>
            </a:pPr>
            <a:r>
              <a:rPr lang="en-GB"/>
              <a:t>Trade-offs</a:t>
            </a:r>
            <a:endParaRPr/>
          </a:p>
          <a:p>
            <a:pPr indent="-311150" lvl="1" marL="914400" rtl="0" algn="l">
              <a:spcBef>
                <a:spcPts val="0"/>
              </a:spcBef>
              <a:spcAft>
                <a:spcPts val="0"/>
              </a:spcAft>
              <a:buSzPts val="1300"/>
              <a:buChar char="○"/>
            </a:pPr>
            <a:r>
              <a:rPr lang="en-GB" sz="1300"/>
              <a:t>accuracy - speed</a:t>
            </a:r>
            <a:endParaRPr sz="1300"/>
          </a:p>
          <a:p>
            <a:pPr indent="-311150" lvl="1" marL="914400" rtl="0" algn="l">
              <a:spcBef>
                <a:spcPts val="0"/>
              </a:spcBef>
              <a:spcAft>
                <a:spcPts val="0"/>
              </a:spcAft>
              <a:buSzPts val="1300"/>
              <a:buChar char="○"/>
            </a:pPr>
            <a:r>
              <a:rPr lang="en-GB" sz="1300"/>
              <a:t>size of network - speed</a:t>
            </a:r>
            <a:endParaRPr sz="1300"/>
          </a:p>
          <a:p>
            <a:pPr indent="-311150" lvl="1" marL="914400" rtl="0" algn="l">
              <a:spcBef>
                <a:spcPts val="0"/>
              </a:spcBef>
              <a:spcAft>
                <a:spcPts val="0"/>
              </a:spcAft>
              <a:buSzPts val="1300"/>
              <a:buChar char="○"/>
            </a:pPr>
            <a:r>
              <a:rPr lang="en-GB" sz="1300"/>
              <a:t>network density - speed</a:t>
            </a:r>
            <a:endParaRPr/>
          </a:p>
        </p:txBody>
      </p:sp>
      <p:pic>
        <p:nvPicPr>
          <p:cNvPr id="374" name="Google Shape;374;p26"/>
          <p:cNvPicPr preferRelativeResize="0"/>
          <p:nvPr/>
        </p:nvPicPr>
        <p:blipFill>
          <a:blip r:embed="rId3">
            <a:alphaModFix/>
          </a:blip>
          <a:stretch>
            <a:fillRect/>
          </a:stretch>
        </p:blipFill>
        <p:spPr>
          <a:xfrm>
            <a:off x="3544960" y="1502275"/>
            <a:ext cx="5545891" cy="2966400"/>
          </a:xfrm>
          <a:prstGeom prst="rect">
            <a:avLst/>
          </a:prstGeom>
          <a:noFill/>
          <a:ln>
            <a:noFill/>
          </a:ln>
        </p:spPr>
      </p:pic>
      <p:pic>
        <p:nvPicPr>
          <p:cNvPr id="375" name="Google Shape;375;p26"/>
          <p:cNvPicPr preferRelativeResize="0"/>
          <p:nvPr/>
        </p:nvPicPr>
        <p:blipFill>
          <a:blip r:embed="rId4">
            <a:alphaModFix/>
          </a:blip>
          <a:stretch>
            <a:fillRect/>
          </a:stretch>
        </p:blipFill>
        <p:spPr>
          <a:xfrm>
            <a:off x="5465827" y="2192200"/>
            <a:ext cx="2758818" cy="759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7"/>
          <p:cNvSpPr txBox="1"/>
          <p:nvPr>
            <p:ph type="title"/>
          </p:nvPr>
        </p:nvSpPr>
        <p:spPr>
          <a:xfrm>
            <a:off x="1303800" y="3460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Estimating the effect of a set of bids: #activated-nodes</a:t>
            </a:r>
            <a:endParaRPr/>
          </a:p>
        </p:txBody>
      </p:sp>
      <p:sp>
        <p:nvSpPr>
          <p:cNvPr id="381" name="Google Shape;381;p27"/>
          <p:cNvSpPr txBox="1"/>
          <p:nvPr>
            <p:ph idx="1" type="body"/>
          </p:nvPr>
        </p:nvSpPr>
        <p:spPr>
          <a:xfrm>
            <a:off x="4572000" y="1672075"/>
            <a:ext cx="3762300" cy="29664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SzPts val="1300"/>
              <a:buChar char="●"/>
            </a:pPr>
            <a:r>
              <a:rPr lang="en-GB"/>
              <a:t>The only variable changing is the number of iterations for the Monte Carlo estimation</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GB"/>
              <a:t>10’000 iterations assumed as baseline</a:t>
            </a:r>
            <a:endParaRPr/>
          </a:p>
        </p:txBody>
      </p:sp>
      <p:pic>
        <p:nvPicPr>
          <p:cNvPr id="382" name="Google Shape;382;p27"/>
          <p:cNvPicPr preferRelativeResize="0"/>
          <p:nvPr/>
        </p:nvPicPr>
        <p:blipFill>
          <a:blip r:embed="rId3">
            <a:alphaModFix/>
          </a:blip>
          <a:stretch>
            <a:fillRect/>
          </a:stretch>
        </p:blipFill>
        <p:spPr>
          <a:xfrm>
            <a:off x="304800" y="1536250"/>
            <a:ext cx="4267201" cy="32380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8"/>
          <p:cNvSpPr txBox="1"/>
          <p:nvPr>
            <p:ph type="title"/>
          </p:nvPr>
        </p:nvSpPr>
        <p:spPr>
          <a:xfrm>
            <a:off x="1303800" y="3460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Estimating the effect of a set of bids: average error on #activated-nodes</a:t>
            </a:r>
            <a:endParaRPr/>
          </a:p>
        </p:txBody>
      </p:sp>
      <p:sp>
        <p:nvSpPr>
          <p:cNvPr id="388" name="Google Shape;388;p28"/>
          <p:cNvSpPr txBox="1"/>
          <p:nvPr>
            <p:ph idx="1" type="body"/>
          </p:nvPr>
        </p:nvSpPr>
        <p:spPr>
          <a:xfrm>
            <a:off x="1146025" y="1672075"/>
            <a:ext cx="3122400" cy="29664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SzPts val="1300"/>
              <a:buChar char="●"/>
            </a:pPr>
            <a:r>
              <a:rPr lang="en-GB"/>
              <a:t>Error as: |baseline - value|</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GB"/>
              <a:t>The more iterations are performed, the more precise it is</a:t>
            </a:r>
            <a:endParaRPr/>
          </a:p>
        </p:txBody>
      </p:sp>
      <p:pic>
        <p:nvPicPr>
          <p:cNvPr id="389" name="Google Shape;389;p28"/>
          <p:cNvPicPr preferRelativeResize="0"/>
          <p:nvPr/>
        </p:nvPicPr>
        <p:blipFill>
          <a:blip r:embed="rId3">
            <a:alphaModFix/>
          </a:blip>
          <a:stretch>
            <a:fillRect/>
          </a:stretch>
        </p:blipFill>
        <p:spPr>
          <a:xfrm>
            <a:off x="4572000" y="1517725"/>
            <a:ext cx="4294151" cy="3275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9"/>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Formalization of the problem (1)</a:t>
            </a:r>
            <a:endParaRPr/>
          </a:p>
        </p:txBody>
      </p:sp>
      <p:sp>
        <p:nvSpPr>
          <p:cNvPr id="395" name="Google Shape;395;p29"/>
          <p:cNvSpPr txBox="1"/>
          <p:nvPr>
            <p:ph idx="1" type="body"/>
          </p:nvPr>
        </p:nvSpPr>
        <p:spPr>
          <a:xfrm>
            <a:off x="1150300" y="1672075"/>
            <a:ext cx="7030500" cy="296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consider the cost </a:t>
            </a:r>
            <a:r>
              <a:rPr b="1" lang="en-GB"/>
              <a:t>maximization problem</a:t>
            </a:r>
            <a:r>
              <a:rPr lang="en-GB"/>
              <a:t> for the advertiser:</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96" name="Google Shape;396;p29"/>
          <p:cNvPicPr preferRelativeResize="0"/>
          <p:nvPr/>
        </p:nvPicPr>
        <p:blipFill>
          <a:blip r:embed="rId3">
            <a:alphaModFix/>
          </a:blip>
          <a:stretch>
            <a:fillRect/>
          </a:stretch>
        </p:blipFill>
        <p:spPr>
          <a:xfrm>
            <a:off x="2684350" y="2230999"/>
            <a:ext cx="2736000" cy="340750"/>
          </a:xfrm>
          <a:prstGeom prst="rect">
            <a:avLst/>
          </a:prstGeom>
          <a:noFill/>
          <a:ln>
            <a:noFill/>
          </a:ln>
        </p:spPr>
      </p:pic>
      <p:pic>
        <p:nvPicPr>
          <p:cNvPr id="397" name="Google Shape;397;p29"/>
          <p:cNvPicPr preferRelativeResize="0"/>
          <p:nvPr/>
        </p:nvPicPr>
        <p:blipFill>
          <a:blip r:embed="rId4">
            <a:alphaModFix/>
          </a:blip>
          <a:stretch>
            <a:fillRect/>
          </a:stretch>
        </p:blipFill>
        <p:spPr>
          <a:xfrm>
            <a:off x="1998550" y="2731750"/>
            <a:ext cx="4107599" cy="395750"/>
          </a:xfrm>
          <a:prstGeom prst="rect">
            <a:avLst/>
          </a:prstGeom>
          <a:noFill/>
          <a:ln>
            <a:noFill/>
          </a:ln>
        </p:spPr>
      </p:pic>
      <p:grpSp>
        <p:nvGrpSpPr>
          <p:cNvPr id="398" name="Google Shape;398;p29"/>
          <p:cNvGrpSpPr/>
          <p:nvPr/>
        </p:nvGrpSpPr>
        <p:grpSpPr>
          <a:xfrm>
            <a:off x="3641975" y="2698375"/>
            <a:ext cx="3775401" cy="2057925"/>
            <a:chOff x="3955675" y="2701250"/>
            <a:chExt cx="3775401" cy="2057925"/>
          </a:xfrm>
        </p:grpSpPr>
        <p:pic>
          <p:nvPicPr>
            <p:cNvPr id="399" name="Google Shape;399;p29"/>
            <p:cNvPicPr preferRelativeResize="0"/>
            <p:nvPr/>
          </p:nvPicPr>
          <p:blipFill>
            <a:blip r:embed="rId5">
              <a:alphaModFix/>
            </a:blip>
            <a:stretch>
              <a:fillRect/>
            </a:stretch>
          </p:blipFill>
          <p:spPr>
            <a:xfrm>
              <a:off x="3955675" y="3481825"/>
              <a:ext cx="3775401" cy="1277350"/>
            </a:xfrm>
            <a:prstGeom prst="rect">
              <a:avLst/>
            </a:prstGeom>
            <a:noFill/>
            <a:ln>
              <a:noFill/>
            </a:ln>
          </p:spPr>
        </p:pic>
        <p:grpSp>
          <p:nvGrpSpPr>
            <p:cNvPr id="400" name="Google Shape;400;p29"/>
            <p:cNvGrpSpPr/>
            <p:nvPr/>
          </p:nvGrpSpPr>
          <p:grpSpPr>
            <a:xfrm>
              <a:off x="5245775" y="2701250"/>
              <a:ext cx="1178700" cy="743400"/>
              <a:chOff x="5245775" y="2701250"/>
              <a:chExt cx="1178700" cy="743400"/>
            </a:xfrm>
          </p:grpSpPr>
          <p:sp>
            <p:nvSpPr>
              <p:cNvPr id="401" name="Google Shape;401;p29"/>
              <p:cNvSpPr/>
              <p:nvPr/>
            </p:nvSpPr>
            <p:spPr>
              <a:xfrm>
                <a:off x="5245775" y="2701250"/>
                <a:ext cx="1178700" cy="470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402" name="Google Shape;402;p29"/>
              <p:cNvCxnSpPr>
                <a:stCxn id="401" idx="2"/>
              </p:cNvCxnSpPr>
              <p:nvPr/>
            </p:nvCxnSpPr>
            <p:spPr>
              <a:xfrm>
                <a:off x="5835125" y="3171350"/>
                <a:ext cx="16500" cy="273300"/>
              </a:xfrm>
              <a:prstGeom prst="straightConnector1">
                <a:avLst/>
              </a:prstGeom>
              <a:noFill/>
              <a:ln cap="flat" cmpd="sng" w="28575">
                <a:solidFill>
                  <a:srgbClr val="FF0000"/>
                </a:solidFill>
                <a:prstDash val="solid"/>
                <a:round/>
                <a:headEnd len="med" w="med" type="none"/>
                <a:tailEnd len="med" w="med" type="triangle"/>
              </a:ln>
            </p:spPr>
          </p:cxnSp>
        </p:grpSp>
      </p:grpSp>
      <p:pic>
        <p:nvPicPr>
          <p:cNvPr id="403" name="Google Shape;403;p29"/>
          <p:cNvPicPr preferRelativeResize="0"/>
          <p:nvPr/>
        </p:nvPicPr>
        <p:blipFill>
          <a:blip r:embed="rId6">
            <a:alphaModFix/>
          </a:blip>
          <a:stretch>
            <a:fillRect/>
          </a:stretch>
        </p:blipFill>
        <p:spPr>
          <a:xfrm>
            <a:off x="7036400" y="952800"/>
            <a:ext cx="1498125" cy="217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0"/>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Formalization of the problem (2)</a:t>
            </a:r>
            <a:endParaRPr/>
          </a:p>
        </p:txBody>
      </p:sp>
      <p:pic>
        <p:nvPicPr>
          <p:cNvPr id="409" name="Google Shape;409;p30"/>
          <p:cNvPicPr preferRelativeResize="0"/>
          <p:nvPr/>
        </p:nvPicPr>
        <p:blipFill>
          <a:blip r:embed="rId3">
            <a:alphaModFix/>
          </a:blip>
          <a:stretch>
            <a:fillRect/>
          </a:stretch>
        </p:blipFill>
        <p:spPr>
          <a:xfrm>
            <a:off x="1056750" y="1144276"/>
            <a:ext cx="7030500" cy="1104551"/>
          </a:xfrm>
          <a:prstGeom prst="rect">
            <a:avLst/>
          </a:prstGeom>
          <a:noFill/>
          <a:ln>
            <a:noFill/>
          </a:ln>
        </p:spPr>
      </p:pic>
      <p:sp>
        <p:nvSpPr>
          <p:cNvPr id="410" name="Google Shape;410;p30"/>
          <p:cNvSpPr txBox="1"/>
          <p:nvPr/>
        </p:nvSpPr>
        <p:spPr>
          <a:xfrm>
            <a:off x="1198050" y="2399650"/>
            <a:ext cx="104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subject to:</a:t>
            </a:r>
            <a:endParaRPr>
              <a:latin typeface="Nunito"/>
              <a:ea typeface="Nunito"/>
              <a:cs typeface="Nunito"/>
              <a:sym typeface="Nunito"/>
            </a:endParaRPr>
          </a:p>
        </p:txBody>
      </p:sp>
      <p:sp>
        <p:nvSpPr>
          <p:cNvPr id="411" name="Google Shape;411;p30"/>
          <p:cNvSpPr txBox="1"/>
          <p:nvPr/>
        </p:nvSpPr>
        <p:spPr>
          <a:xfrm>
            <a:off x="716400" y="2778675"/>
            <a:ext cx="5850300" cy="20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Nunito"/>
                <a:ea typeface="Nunito"/>
                <a:cs typeface="Nunito"/>
                <a:sym typeface="Nunito"/>
              </a:rPr>
              <a:t>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       </a:t>
            </a:r>
            <a:r>
              <a:rPr lang="en-GB">
                <a:latin typeface="Nunito"/>
                <a:ea typeface="Nunito"/>
                <a:cs typeface="Nunito"/>
                <a:sym typeface="Nunito"/>
              </a:rPr>
              <a:t>i</a:t>
            </a:r>
            <a:r>
              <a:rPr lang="en-GB">
                <a:latin typeface="Nunito"/>
                <a:ea typeface="Nunito"/>
                <a:cs typeface="Nunito"/>
                <a:sym typeface="Nunito"/>
              </a:rPr>
              <a:t>s determined by the VCG mechanism</a:t>
            </a:r>
            <a:endParaRPr>
              <a:latin typeface="Nunito"/>
              <a:ea typeface="Nunito"/>
              <a:cs typeface="Nunito"/>
              <a:sym typeface="Nunito"/>
            </a:endParaRPr>
          </a:p>
          <a:p>
            <a:pPr indent="0" lvl="0" marL="457200" rtl="0" algn="l">
              <a:spcBef>
                <a:spcPts val="0"/>
              </a:spcBef>
              <a:spcAft>
                <a:spcPts val="0"/>
              </a:spcAft>
              <a:buNone/>
            </a:pPr>
            <a:r>
              <a:rPr lang="en-GB">
                <a:latin typeface="Nunito"/>
                <a:ea typeface="Nunito"/>
                <a:cs typeface="Nunito"/>
                <a:sym typeface="Nunito"/>
              </a:rPr>
              <a:t>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  </a:t>
            </a:r>
            <a:endParaRPr>
              <a:latin typeface="Nunito"/>
              <a:ea typeface="Nunito"/>
              <a:cs typeface="Nunito"/>
              <a:sym typeface="Nunito"/>
            </a:endParaRPr>
          </a:p>
          <a:p>
            <a:pPr indent="0" lvl="0" marL="457200" rtl="0" algn="l">
              <a:spcBef>
                <a:spcPts val="0"/>
              </a:spcBef>
              <a:spcAft>
                <a:spcPts val="0"/>
              </a:spcAft>
              <a:buNone/>
            </a:pPr>
            <a:r>
              <a:rPr lang="en-GB">
                <a:latin typeface="Nunito"/>
                <a:ea typeface="Nunito"/>
                <a:cs typeface="Nunito"/>
                <a:sym typeface="Nunito"/>
              </a:rPr>
              <a:t>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  </a:t>
            </a:r>
            <a:endParaRPr>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p:txBody>
      </p:sp>
      <p:pic>
        <p:nvPicPr>
          <p:cNvPr id="412" name="Google Shape;412;p30"/>
          <p:cNvPicPr preferRelativeResize="0"/>
          <p:nvPr/>
        </p:nvPicPr>
        <p:blipFill>
          <a:blip r:embed="rId4">
            <a:alphaModFix/>
          </a:blip>
          <a:stretch>
            <a:fillRect/>
          </a:stretch>
        </p:blipFill>
        <p:spPr>
          <a:xfrm>
            <a:off x="1231425" y="2997425"/>
            <a:ext cx="310350" cy="428600"/>
          </a:xfrm>
          <a:prstGeom prst="rect">
            <a:avLst/>
          </a:prstGeom>
          <a:noFill/>
          <a:ln>
            <a:noFill/>
          </a:ln>
        </p:spPr>
      </p:pic>
      <p:pic>
        <p:nvPicPr>
          <p:cNvPr id="413" name="Google Shape;413;p30"/>
          <p:cNvPicPr preferRelativeResize="0"/>
          <p:nvPr/>
        </p:nvPicPr>
        <p:blipFill>
          <a:blip r:embed="rId5">
            <a:alphaModFix/>
          </a:blip>
          <a:stretch>
            <a:fillRect/>
          </a:stretch>
        </p:blipFill>
        <p:spPr>
          <a:xfrm>
            <a:off x="1164676" y="3399325"/>
            <a:ext cx="2939850" cy="463425"/>
          </a:xfrm>
          <a:prstGeom prst="rect">
            <a:avLst/>
          </a:prstGeom>
          <a:noFill/>
          <a:ln>
            <a:noFill/>
          </a:ln>
        </p:spPr>
      </p:pic>
      <p:pic>
        <p:nvPicPr>
          <p:cNvPr id="414" name="Google Shape;414;p30"/>
          <p:cNvPicPr preferRelativeResize="0"/>
          <p:nvPr/>
        </p:nvPicPr>
        <p:blipFill>
          <a:blip r:embed="rId6">
            <a:alphaModFix/>
          </a:blip>
          <a:stretch>
            <a:fillRect/>
          </a:stretch>
        </p:blipFill>
        <p:spPr>
          <a:xfrm>
            <a:off x="1164675" y="3772975"/>
            <a:ext cx="2033417" cy="797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1"/>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Bidding with a greedy algorithm</a:t>
            </a:r>
            <a:endParaRPr/>
          </a:p>
        </p:txBody>
      </p:sp>
      <p:sp>
        <p:nvSpPr>
          <p:cNvPr id="420" name="Google Shape;420;p31"/>
          <p:cNvSpPr txBox="1"/>
          <p:nvPr>
            <p:ph idx="1" type="body"/>
          </p:nvPr>
        </p:nvSpPr>
        <p:spPr>
          <a:xfrm>
            <a:off x="3140200" y="1218100"/>
            <a:ext cx="5890800" cy="29664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a:t>Greedy advertiser simulates many auctions to find the set of optimal bids.</a:t>
            </a:r>
            <a:endParaRPr/>
          </a:p>
          <a:p>
            <a:pPr indent="-311150" lvl="0" marL="457200" rtl="0" algn="l">
              <a:lnSpc>
                <a:spcPct val="150000"/>
              </a:lnSpc>
              <a:spcBef>
                <a:spcPts val="0"/>
              </a:spcBef>
              <a:spcAft>
                <a:spcPts val="0"/>
              </a:spcAft>
              <a:buSzPts val="1300"/>
              <a:buChar char="●"/>
            </a:pPr>
            <a:r>
              <a:rPr lang="en-GB"/>
              <a:t>Each time, it increases a single bid and runs a simulation.</a:t>
            </a:r>
            <a:endParaRPr/>
          </a:p>
          <a:p>
            <a:pPr indent="-311150" lvl="0" marL="457200" rtl="0" algn="l">
              <a:lnSpc>
                <a:spcPct val="150000"/>
              </a:lnSpc>
              <a:spcBef>
                <a:spcPts val="0"/>
              </a:spcBef>
              <a:spcAft>
                <a:spcPts val="0"/>
              </a:spcAft>
              <a:buSzPts val="1300"/>
              <a:buChar char="●"/>
            </a:pPr>
            <a:r>
              <a:rPr lang="en-GB"/>
              <a:t>Computes marginal gain as </a:t>
            </a:r>
            <a:r>
              <a:rPr i="1" lang="en-GB"/>
              <a:t>revenue - cost.</a:t>
            </a:r>
            <a:endParaRPr i="1"/>
          </a:p>
          <a:p>
            <a:pPr indent="-311150" lvl="0" marL="457200" rtl="0" algn="l">
              <a:lnSpc>
                <a:spcPct val="150000"/>
              </a:lnSpc>
              <a:spcBef>
                <a:spcPts val="0"/>
              </a:spcBef>
              <a:spcAft>
                <a:spcPts val="0"/>
              </a:spcAft>
              <a:buSzPts val="1300"/>
              <a:buChar char="●"/>
            </a:pPr>
            <a:r>
              <a:rPr lang="en-GB"/>
              <a:t>Permanently sets the bid associated with the highest marginal gain to the next level.</a:t>
            </a:r>
            <a:endParaRPr/>
          </a:p>
          <a:p>
            <a:pPr indent="0" lvl="0" marL="457200" rtl="0" algn="l">
              <a:spcBef>
                <a:spcPts val="1200"/>
              </a:spcBef>
              <a:spcAft>
                <a:spcPts val="1200"/>
              </a:spcAft>
              <a:buNone/>
            </a:pPr>
            <a:r>
              <a:t/>
            </a:r>
            <a:endParaRPr/>
          </a:p>
        </p:txBody>
      </p:sp>
      <p:sp>
        <p:nvSpPr>
          <p:cNvPr id="421" name="Google Shape;421;p31"/>
          <p:cNvSpPr txBox="1"/>
          <p:nvPr>
            <p:ph idx="1" type="body"/>
          </p:nvPr>
        </p:nvSpPr>
        <p:spPr>
          <a:xfrm>
            <a:off x="5140050" y="3488700"/>
            <a:ext cx="3110100" cy="1654800"/>
          </a:xfrm>
          <a:prstGeom prst="rect">
            <a:avLst/>
          </a:prstGeom>
        </p:spPr>
        <p:txBody>
          <a:bodyPr anchorCtr="0" anchor="ctr" bIns="91425" lIns="91425" spcFirstLastPara="1" rIns="91425" wrap="square" tIns="91425">
            <a:noAutofit/>
          </a:bodyPr>
          <a:lstStyle/>
          <a:p>
            <a:pPr indent="0" lvl="0" marL="0" rtl="0" algn="l">
              <a:lnSpc>
                <a:spcPct val="40000"/>
              </a:lnSpc>
              <a:spcBef>
                <a:spcPts val="0"/>
              </a:spcBef>
              <a:spcAft>
                <a:spcPts val="0"/>
              </a:spcAft>
              <a:buSzPts val="275"/>
              <a:buNone/>
            </a:pPr>
            <a:r>
              <a:rPr b="1" lang="en-GB" sz="1000">
                <a:latin typeface="Montserrat"/>
                <a:ea typeface="Montserrat"/>
                <a:cs typeface="Montserrat"/>
                <a:sym typeface="Montserrat"/>
              </a:rPr>
              <a:t>PSEUDOCODE</a:t>
            </a:r>
            <a:endParaRPr b="1" sz="1000">
              <a:latin typeface="Montserrat"/>
              <a:ea typeface="Montserrat"/>
              <a:cs typeface="Montserrat"/>
              <a:sym typeface="Montserrat"/>
            </a:endParaRPr>
          </a:p>
          <a:p>
            <a:pPr indent="0" lvl="0" marL="0" rtl="0" algn="l">
              <a:lnSpc>
                <a:spcPct val="40000"/>
              </a:lnSpc>
              <a:spcBef>
                <a:spcPts val="1200"/>
              </a:spcBef>
              <a:spcAft>
                <a:spcPts val="0"/>
              </a:spcAft>
              <a:buSzPts val="275"/>
              <a:buNone/>
            </a:pPr>
            <a:r>
              <a:rPr lang="en-GB" sz="1000">
                <a:latin typeface="Montserrat"/>
                <a:ea typeface="Montserrat"/>
                <a:cs typeface="Montserrat"/>
                <a:sym typeface="Montserrat"/>
              </a:rPr>
              <a:t>while(marginal_gain &gt; 0):</a:t>
            </a:r>
            <a:endParaRPr sz="1000">
              <a:latin typeface="Montserrat"/>
              <a:ea typeface="Montserrat"/>
              <a:cs typeface="Montserrat"/>
              <a:sym typeface="Montserrat"/>
            </a:endParaRPr>
          </a:p>
          <a:p>
            <a:pPr indent="0" lvl="0" marL="457200" rtl="0" algn="l">
              <a:lnSpc>
                <a:spcPct val="40000"/>
              </a:lnSpc>
              <a:spcBef>
                <a:spcPts val="1200"/>
              </a:spcBef>
              <a:spcAft>
                <a:spcPts val="0"/>
              </a:spcAft>
              <a:buSzPts val="275"/>
              <a:buNone/>
            </a:pPr>
            <a:r>
              <a:rPr lang="en-GB" sz="1000">
                <a:latin typeface="Montserrat"/>
                <a:ea typeface="Montserrat"/>
                <a:cs typeface="Montserrat"/>
                <a:sym typeface="Montserrat"/>
              </a:rPr>
              <a:t>for each category:</a:t>
            </a:r>
            <a:endParaRPr sz="1000">
              <a:latin typeface="Montserrat"/>
              <a:ea typeface="Montserrat"/>
              <a:cs typeface="Montserrat"/>
              <a:sym typeface="Montserrat"/>
            </a:endParaRPr>
          </a:p>
          <a:p>
            <a:pPr indent="0" lvl="0" marL="914400" rtl="0" algn="l">
              <a:lnSpc>
                <a:spcPct val="40000"/>
              </a:lnSpc>
              <a:spcBef>
                <a:spcPts val="1200"/>
              </a:spcBef>
              <a:spcAft>
                <a:spcPts val="0"/>
              </a:spcAft>
              <a:buSzPts val="275"/>
              <a:buNone/>
            </a:pPr>
            <a:r>
              <a:rPr lang="en-GB" sz="1000">
                <a:latin typeface="Montserrat"/>
                <a:ea typeface="Montserrat"/>
                <a:cs typeface="Montserrat"/>
                <a:sym typeface="Montserrat"/>
              </a:rPr>
              <a:t>temp_improve_bid[category]</a:t>
            </a:r>
            <a:endParaRPr sz="1000">
              <a:latin typeface="Montserrat"/>
              <a:ea typeface="Montserrat"/>
              <a:cs typeface="Montserrat"/>
              <a:sym typeface="Montserrat"/>
            </a:endParaRPr>
          </a:p>
          <a:p>
            <a:pPr indent="0" lvl="0" marL="914400" rtl="0" algn="l">
              <a:lnSpc>
                <a:spcPct val="40000"/>
              </a:lnSpc>
              <a:spcBef>
                <a:spcPts val="1200"/>
              </a:spcBef>
              <a:spcAft>
                <a:spcPts val="0"/>
              </a:spcAft>
              <a:buSzPts val="275"/>
              <a:buNone/>
            </a:pPr>
            <a:r>
              <a:rPr lang="en-GB" sz="1000">
                <a:latin typeface="Montserrat"/>
                <a:ea typeface="Montserrat"/>
                <a:cs typeface="Montserrat"/>
                <a:sym typeface="Montserrat"/>
              </a:rPr>
              <a:t>simulate_auction</a:t>
            </a:r>
            <a:endParaRPr sz="1000">
              <a:latin typeface="Montserrat"/>
              <a:ea typeface="Montserrat"/>
              <a:cs typeface="Montserrat"/>
              <a:sym typeface="Montserrat"/>
            </a:endParaRPr>
          </a:p>
          <a:p>
            <a:pPr indent="0" lvl="0" marL="914400" rtl="0" algn="l">
              <a:lnSpc>
                <a:spcPct val="40000"/>
              </a:lnSpc>
              <a:spcBef>
                <a:spcPts val="1200"/>
              </a:spcBef>
              <a:spcAft>
                <a:spcPts val="0"/>
              </a:spcAft>
              <a:buSzPts val="275"/>
              <a:buNone/>
            </a:pPr>
            <a:r>
              <a:rPr lang="en-GB" sz="1000">
                <a:latin typeface="Montserrat"/>
                <a:ea typeface="Montserrat"/>
                <a:cs typeface="Montserrat"/>
                <a:sym typeface="Montserrat"/>
              </a:rPr>
              <a:t>Compute_marginal_gain</a:t>
            </a:r>
            <a:endParaRPr sz="1000">
              <a:latin typeface="Montserrat"/>
              <a:ea typeface="Montserrat"/>
              <a:cs typeface="Montserrat"/>
              <a:sym typeface="Montserrat"/>
            </a:endParaRPr>
          </a:p>
          <a:p>
            <a:pPr indent="0" lvl="0" marL="457200" rtl="0" algn="l">
              <a:lnSpc>
                <a:spcPct val="40000"/>
              </a:lnSpc>
              <a:spcBef>
                <a:spcPts val="1200"/>
              </a:spcBef>
              <a:spcAft>
                <a:spcPts val="0"/>
              </a:spcAft>
              <a:buSzPts val="275"/>
              <a:buNone/>
            </a:pPr>
            <a:r>
              <a:rPr lang="en-GB" sz="1000">
                <a:latin typeface="Montserrat"/>
                <a:ea typeface="Montserrat"/>
                <a:cs typeface="Montserrat"/>
                <a:sym typeface="Montserrat"/>
              </a:rPr>
              <a:t>improve_bid[max(marginal_gain)]</a:t>
            </a:r>
            <a:endParaRPr sz="1000">
              <a:latin typeface="Montserrat"/>
              <a:ea typeface="Montserrat"/>
              <a:cs typeface="Montserrat"/>
              <a:sym typeface="Montserrat"/>
            </a:endParaRPr>
          </a:p>
          <a:p>
            <a:pPr indent="0" lvl="0" marL="0" rtl="0" algn="l">
              <a:lnSpc>
                <a:spcPct val="40000"/>
              </a:lnSpc>
              <a:spcBef>
                <a:spcPts val="1200"/>
              </a:spcBef>
              <a:spcAft>
                <a:spcPts val="0"/>
              </a:spcAft>
              <a:buSzPts val="275"/>
              <a:buNone/>
            </a:pPr>
            <a:r>
              <a:t/>
            </a:r>
            <a:endParaRPr sz="1100">
              <a:latin typeface="Montserrat"/>
              <a:ea typeface="Montserrat"/>
              <a:cs typeface="Montserrat"/>
              <a:sym typeface="Montserrat"/>
            </a:endParaRPr>
          </a:p>
          <a:p>
            <a:pPr indent="0" lvl="0" marL="0" rtl="0" algn="l">
              <a:lnSpc>
                <a:spcPct val="40000"/>
              </a:lnSpc>
              <a:spcBef>
                <a:spcPts val="1200"/>
              </a:spcBef>
              <a:spcAft>
                <a:spcPts val="1200"/>
              </a:spcAft>
              <a:buSzPts val="275"/>
              <a:buNone/>
            </a:pPr>
            <a:r>
              <a:t/>
            </a:r>
            <a:endParaRPr sz="1100">
              <a:latin typeface="Montserrat"/>
              <a:ea typeface="Montserrat"/>
              <a:cs typeface="Montserrat"/>
              <a:sym typeface="Montserrat"/>
            </a:endParaRPr>
          </a:p>
        </p:txBody>
      </p:sp>
      <p:pic>
        <p:nvPicPr>
          <p:cNvPr id="422" name="Google Shape;422;p31"/>
          <p:cNvPicPr preferRelativeResize="0"/>
          <p:nvPr/>
        </p:nvPicPr>
        <p:blipFill>
          <a:blip r:embed="rId3">
            <a:alphaModFix/>
          </a:blip>
          <a:stretch>
            <a:fillRect/>
          </a:stretch>
        </p:blipFill>
        <p:spPr>
          <a:xfrm>
            <a:off x="86575" y="1406687"/>
            <a:ext cx="3261574" cy="2589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ctrTitle"/>
          </p:nvPr>
        </p:nvSpPr>
        <p:spPr>
          <a:xfrm>
            <a:off x="311700" y="417925"/>
            <a:ext cx="8582400" cy="835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Data Intelligence Applications</a:t>
            </a:r>
            <a:endParaRPr/>
          </a:p>
        </p:txBody>
      </p:sp>
      <p:sp>
        <p:nvSpPr>
          <p:cNvPr id="285" name="Google Shape;285;p14"/>
          <p:cNvSpPr txBox="1"/>
          <p:nvPr>
            <p:ph idx="1" type="subTitle"/>
          </p:nvPr>
        </p:nvSpPr>
        <p:spPr>
          <a:xfrm>
            <a:off x="1138225" y="3558600"/>
            <a:ext cx="4440900" cy="400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i="1" lang="en-GB" sz="2000"/>
              <a:t>Advertising &amp; Social Influence</a:t>
            </a:r>
            <a:endParaRPr i="1" sz="2000"/>
          </a:p>
        </p:txBody>
      </p:sp>
      <p:sp>
        <p:nvSpPr>
          <p:cNvPr id="286" name="Google Shape;286;p14"/>
          <p:cNvSpPr txBox="1"/>
          <p:nvPr/>
        </p:nvSpPr>
        <p:spPr>
          <a:xfrm>
            <a:off x="1939350" y="4282575"/>
            <a:ext cx="706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lt1"/>
                </a:solidFill>
              </a:rPr>
              <a:t>Federico Innocente, Matteo Marchisciana, Dennis Motta, Eugenio Ostrovan</a:t>
            </a:r>
            <a:endParaRPr sz="1600">
              <a:solidFill>
                <a:schemeClr val="lt1"/>
              </a:solidFill>
            </a:endParaRPr>
          </a:p>
        </p:txBody>
      </p:sp>
      <p:pic>
        <p:nvPicPr>
          <p:cNvPr id="287" name="Google Shape;287;p14"/>
          <p:cNvPicPr preferRelativeResize="0"/>
          <p:nvPr/>
        </p:nvPicPr>
        <p:blipFill>
          <a:blip r:embed="rId3">
            <a:alphaModFix/>
          </a:blip>
          <a:stretch>
            <a:fillRect/>
          </a:stretch>
        </p:blipFill>
        <p:spPr>
          <a:xfrm>
            <a:off x="1138225" y="1502550"/>
            <a:ext cx="1800300" cy="1959900"/>
          </a:xfrm>
          <a:prstGeom prst="roundRect">
            <a:avLst>
              <a:gd fmla="val 16667" name="adj"/>
            </a:avLst>
          </a:prstGeom>
          <a:noFill/>
          <a:ln>
            <a:noFill/>
          </a:ln>
        </p:spPr>
      </p:pic>
      <p:pic>
        <p:nvPicPr>
          <p:cNvPr id="288" name="Google Shape;288;p14"/>
          <p:cNvPicPr preferRelativeResize="0"/>
          <p:nvPr/>
        </p:nvPicPr>
        <p:blipFill>
          <a:blip r:embed="rId4">
            <a:alphaModFix/>
          </a:blip>
          <a:stretch>
            <a:fillRect/>
          </a:stretch>
        </p:blipFill>
        <p:spPr>
          <a:xfrm>
            <a:off x="3291928" y="1502550"/>
            <a:ext cx="1846200" cy="1959900"/>
          </a:xfrm>
          <a:prstGeom prst="roundRect">
            <a:avLst>
              <a:gd fmla="val 16667" name="adj"/>
            </a:avLst>
          </a:prstGeom>
          <a:noFill/>
          <a:ln>
            <a:noFill/>
          </a:ln>
        </p:spPr>
      </p:pic>
      <p:pic>
        <p:nvPicPr>
          <p:cNvPr id="289" name="Google Shape;289;p14"/>
          <p:cNvPicPr preferRelativeResize="0"/>
          <p:nvPr/>
        </p:nvPicPr>
        <p:blipFill>
          <a:blip r:embed="rId5">
            <a:alphaModFix/>
          </a:blip>
          <a:stretch>
            <a:fillRect/>
          </a:stretch>
        </p:blipFill>
        <p:spPr>
          <a:xfrm>
            <a:off x="129451" y="4212682"/>
            <a:ext cx="1008775" cy="74139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2"/>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Does it work?</a:t>
            </a:r>
            <a:endParaRPr/>
          </a:p>
        </p:txBody>
      </p:sp>
      <p:pic>
        <p:nvPicPr>
          <p:cNvPr id="428" name="Google Shape;428;p32"/>
          <p:cNvPicPr preferRelativeResize="0"/>
          <p:nvPr/>
        </p:nvPicPr>
        <p:blipFill>
          <a:blip r:embed="rId3">
            <a:alphaModFix/>
          </a:blip>
          <a:stretch>
            <a:fillRect/>
          </a:stretch>
        </p:blipFill>
        <p:spPr>
          <a:xfrm>
            <a:off x="1275175" y="1172422"/>
            <a:ext cx="6593673" cy="2798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3"/>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Bandit algorithms</a:t>
            </a:r>
            <a:endParaRPr/>
          </a:p>
        </p:txBody>
      </p:sp>
      <p:pic>
        <p:nvPicPr>
          <p:cNvPr id="434" name="Google Shape;434;p33"/>
          <p:cNvPicPr preferRelativeResize="0"/>
          <p:nvPr/>
        </p:nvPicPr>
        <p:blipFill>
          <a:blip r:embed="rId3">
            <a:alphaModFix/>
          </a:blip>
          <a:stretch>
            <a:fillRect/>
          </a:stretch>
        </p:blipFill>
        <p:spPr>
          <a:xfrm>
            <a:off x="1405925" y="4066891"/>
            <a:ext cx="2281749" cy="712734"/>
          </a:xfrm>
          <a:prstGeom prst="rect">
            <a:avLst/>
          </a:prstGeom>
          <a:noFill/>
          <a:ln>
            <a:noFill/>
          </a:ln>
        </p:spPr>
      </p:pic>
      <p:sp>
        <p:nvSpPr>
          <p:cNvPr id="435" name="Google Shape;435;p33"/>
          <p:cNvSpPr txBox="1"/>
          <p:nvPr/>
        </p:nvSpPr>
        <p:spPr>
          <a:xfrm>
            <a:off x="1511200" y="1111150"/>
            <a:ext cx="2071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solidFill>
                  <a:schemeClr val="dk2"/>
                </a:solidFill>
                <a:latin typeface="Nunito"/>
                <a:ea typeface="Nunito"/>
                <a:cs typeface="Nunito"/>
                <a:sym typeface="Nunito"/>
              </a:rPr>
              <a:t>UCB1</a:t>
            </a:r>
            <a:endParaRPr b="1" sz="1300">
              <a:latin typeface="Nunito"/>
              <a:ea typeface="Nunito"/>
              <a:cs typeface="Nunito"/>
              <a:sym typeface="Nunito"/>
            </a:endParaRPr>
          </a:p>
        </p:txBody>
      </p:sp>
      <p:pic>
        <p:nvPicPr>
          <p:cNvPr id="436" name="Google Shape;436;p33"/>
          <p:cNvPicPr preferRelativeResize="0"/>
          <p:nvPr/>
        </p:nvPicPr>
        <p:blipFill>
          <a:blip r:embed="rId4">
            <a:alphaModFix/>
          </a:blip>
          <a:stretch>
            <a:fillRect/>
          </a:stretch>
        </p:blipFill>
        <p:spPr>
          <a:xfrm>
            <a:off x="1346363" y="1420713"/>
            <a:ext cx="2400870" cy="1785750"/>
          </a:xfrm>
          <a:prstGeom prst="rect">
            <a:avLst/>
          </a:prstGeom>
          <a:noFill/>
          <a:ln>
            <a:noFill/>
          </a:ln>
        </p:spPr>
      </p:pic>
      <p:sp>
        <p:nvSpPr>
          <p:cNvPr id="437" name="Google Shape;437;p33"/>
          <p:cNvSpPr txBox="1"/>
          <p:nvPr/>
        </p:nvSpPr>
        <p:spPr>
          <a:xfrm>
            <a:off x="976900" y="3281800"/>
            <a:ext cx="31398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Nunito"/>
              <a:buChar char="●"/>
            </a:pPr>
            <a:r>
              <a:rPr lang="en-GB" sz="1300">
                <a:latin typeface="Nunito"/>
                <a:ea typeface="Nunito"/>
                <a:cs typeface="Nunito"/>
                <a:sym typeface="Nunito"/>
              </a:rPr>
              <a:t>Deterministic algorithm</a:t>
            </a:r>
            <a:endParaRPr sz="1300">
              <a:latin typeface="Nunito"/>
              <a:ea typeface="Nunito"/>
              <a:cs typeface="Nunito"/>
              <a:sym typeface="Nunito"/>
            </a:endParaRPr>
          </a:p>
          <a:p>
            <a:pPr indent="-311150" lvl="0" marL="457200" rtl="0" algn="l">
              <a:spcBef>
                <a:spcPts val="0"/>
              </a:spcBef>
              <a:spcAft>
                <a:spcPts val="0"/>
              </a:spcAft>
              <a:buSzPts val="1300"/>
              <a:buFont typeface="Nunito"/>
              <a:buChar char="●"/>
            </a:pPr>
            <a:r>
              <a:rPr lang="en-GB" sz="1300">
                <a:latin typeface="Nunito"/>
                <a:ea typeface="Nunito"/>
                <a:cs typeface="Nunito"/>
                <a:sym typeface="Nunito"/>
              </a:rPr>
              <a:t>Every arm associated to an upper confidence</a:t>
            </a:r>
            <a:endParaRPr sz="1300">
              <a:latin typeface="Nunito"/>
              <a:ea typeface="Nunito"/>
              <a:cs typeface="Nunito"/>
              <a:sym typeface="Nunito"/>
            </a:endParaRPr>
          </a:p>
        </p:txBody>
      </p:sp>
      <p:grpSp>
        <p:nvGrpSpPr>
          <p:cNvPr id="438" name="Google Shape;438;p33"/>
          <p:cNvGrpSpPr/>
          <p:nvPr/>
        </p:nvGrpSpPr>
        <p:grpSpPr>
          <a:xfrm>
            <a:off x="5112850" y="1111150"/>
            <a:ext cx="3139800" cy="3847850"/>
            <a:chOff x="5112850" y="1111150"/>
            <a:chExt cx="3139800" cy="3847850"/>
          </a:xfrm>
        </p:grpSpPr>
        <p:pic>
          <p:nvPicPr>
            <p:cNvPr id="439" name="Google Shape;439;p33"/>
            <p:cNvPicPr preferRelativeResize="0"/>
            <p:nvPr/>
          </p:nvPicPr>
          <p:blipFill>
            <a:blip r:embed="rId5">
              <a:alphaModFix/>
            </a:blip>
            <a:stretch>
              <a:fillRect/>
            </a:stretch>
          </p:blipFill>
          <p:spPr>
            <a:xfrm>
              <a:off x="5497425" y="4066900"/>
              <a:ext cx="1423694" cy="596875"/>
            </a:xfrm>
            <a:prstGeom prst="rect">
              <a:avLst/>
            </a:prstGeom>
            <a:noFill/>
            <a:ln>
              <a:noFill/>
            </a:ln>
          </p:spPr>
        </p:pic>
        <p:pic>
          <p:nvPicPr>
            <p:cNvPr id="440" name="Google Shape;440;p33"/>
            <p:cNvPicPr preferRelativeResize="0"/>
            <p:nvPr/>
          </p:nvPicPr>
          <p:blipFill>
            <a:blip r:embed="rId6">
              <a:alphaModFix/>
            </a:blip>
            <a:stretch>
              <a:fillRect/>
            </a:stretch>
          </p:blipFill>
          <p:spPr>
            <a:xfrm>
              <a:off x="5497425" y="4651275"/>
              <a:ext cx="2517151" cy="307725"/>
            </a:xfrm>
            <a:prstGeom prst="rect">
              <a:avLst/>
            </a:prstGeom>
            <a:noFill/>
            <a:ln>
              <a:noFill/>
            </a:ln>
          </p:spPr>
        </p:pic>
        <p:sp>
          <p:nvSpPr>
            <p:cNvPr id="441" name="Google Shape;441;p33"/>
            <p:cNvSpPr txBox="1"/>
            <p:nvPr/>
          </p:nvSpPr>
          <p:spPr>
            <a:xfrm>
              <a:off x="5573800" y="1111150"/>
              <a:ext cx="2071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latin typeface="Nunito"/>
                  <a:ea typeface="Nunito"/>
                  <a:cs typeface="Nunito"/>
                  <a:sym typeface="Nunito"/>
                </a:rPr>
                <a:t>Thompson Sampling</a:t>
              </a:r>
              <a:endParaRPr b="1" sz="1300">
                <a:latin typeface="Nunito"/>
                <a:ea typeface="Nunito"/>
                <a:cs typeface="Nunito"/>
                <a:sym typeface="Nunito"/>
              </a:endParaRPr>
            </a:p>
          </p:txBody>
        </p:sp>
        <p:pic>
          <p:nvPicPr>
            <p:cNvPr id="442" name="Google Shape;442;p33"/>
            <p:cNvPicPr preferRelativeResize="0"/>
            <p:nvPr/>
          </p:nvPicPr>
          <p:blipFill>
            <a:blip r:embed="rId7">
              <a:alphaModFix/>
            </a:blip>
            <a:stretch>
              <a:fillRect/>
            </a:stretch>
          </p:blipFill>
          <p:spPr>
            <a:xfrm>
              <a:off x="5573800" y="1496038"/>
              <a:ext cx="2217915" cy="1712725"/>
            </a:xfrm>
            <a:prstGeom prst="rect">
              <a:avLst/>
            </a:prstGeom>
            <a:noFill/>
            <a:ln>
              <a:noFill/>
            </a:ln>
          </p:spPr>
        </p:pic>
        <p:sp>
          <p:nvSpPr>
            <p:cNvPr id="443" name="Google Shape;443;p33"/>
            <p:cNvSpPr txBox="1"/>
            <p:nvPr/>
          </p:nvSpPr>
          <p:spPr>
            <a:xfrm>
              <a:off x="5112850" y="3281800"/>
              <a:ext cx="31398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Nunito"/>
                <a:buChar char="●"/>
              </a:pPr>
              <a:r>
                <a:rPr lang="en-GB" sz="1300">
                  <a:latin typeface="Nunito"/>
                  <a:ea typeface="Nunito"/>
                  <a:cs typeface="Nunito"/>
                  <a:sym typeface="Nunito"/>
                </a:rPr>
                <a:t>Probabilistic</a:t>
              </a:r>
              <a:r>
                <a:rPr lang="en-GB" sz="1300">
                  <a:latin typeface="Nunito"/>
                  <a:ea typeface="Nunito"/>
                  <a:cs typeface="Nunito"/>
                  <a:sym typeface="Nunito"/>
                </a:rPr>
                <a:t> algorithm</a:t>
              </a:r>
              <a:endParaRPr sz="1300">
                <a:latin typeface="Nunito"/>
                <a:ea typeface="Nunito"/>
                <a:cs typeface="Nunito"/>
                <a:sym typeface="Nunito"/>
              </a:endParaRPr>
            </a:p>
            <a:p>
              <a:pPr indent="-311150" lvl="0" marL="457200" rtl="0" algn="l">
                <a:spcBef>
                  <a:spcPts val="0"/>
                </a:spcBef>
                <a:spcAft>
                  <a:spcPts val="0"/>
                </a:spcAft>
                <a:buSzPts val="1300"/>
                <a:buFont typeface="Nunito"/>
                <a:buChar char="●"/>
              </a:pPr>
              <a:r>
                <a:rPr lang="en-GB" sz="1300">
                  <a:latin typeface="Nunito"/>
                  <a:ea typeface="Nunito"/>
                  <a:cs typeface="Nunito"/>
                  <a:sym typeface="Nunito"/>
                </a:rPr>
                <a:t>Every arm associated to a Beta distribution</a:t>
              </a:r>
              <a:endParaRPr sz="1300">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4"/>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Sliding Window Bandits</a:t>
            </a:r>
            <a:endParaRPr/>
          </a:p>
        </p:txBody>
      </p:sp>
      <p:sp>
        <p:nvSpPr>
          <p:cNvPr id="449" name="Google Shape;449;p34"/>
          <p:cNvSpPr txBox="1"/>
          <p:nvPr>
            <p:ph idx="1" type="body"/>
          </p:nvPr>
        </p:nvSpPr>
        <p:spPr>
          <a:xfrm>
            <a:off x="3522000" y="1799270"/>
            <a:ext cx="4812300" cy="2712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The same algorithms and concept but applied only to the </a:t>
            </a:r>
            <a:r>
              <a:rPr b="1" lang="en-GB"/>
              <a:t>latest N samples</a:t>
            </a:r>
            <a:endParaRPr b="1"/>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GB"/>
              <a:t>It allows to </a:t>
            </a:r>
            <a:r>
              <a:rPr b="1" lang="en-GB"/>
              <a:t>forget</a:t>
            </a:r>
            <a:r>
              <a:rPr b="1" lang="en-GB"/>
              <a:t> the past</a:t>
            </a:r>
            <a:r>
              <a:rPr lang="en-GB"/>
              <a:t> and </a:t>
            </a:r>
            <a:r>
              <a:rPr b="1" lang="en-GB"/>
              <a:t>adapt to dynamic changes</a:t>
            </a:r>
            <a:endParaRPr b="1"/>
          </a:p>
          <a:p>
            <a:pPr indent="0" lvl="0" marL="0" rtl="0" algn="l">
              <a:spcBef>
                <a:spcPts val="1200"/>
              </a:spcBef>
              <a:spcAft>
                <a:spcPts val="0"/>
              </a:spcAft>
              <a:buNone/>
            </a:pPr>
            <a:r>
              <a:t/>
            </a:r>
            <a:endParaRPr b="1"/>
          </a:p>
          <a:p>
            <a:pPr indent="-311150" lvl="0" marL="457200" rtl="0" algn="l">
              <a:spcBef>
                <a:spcPts val="1200"/>
              </a:spcBef>
              <a:spcAft>
                <a:spcPts val="0"/>
              </a:spcAft>
              <a:buSzPts val="1300"/>
              <a:buChar char="●"/>
            </a:pPr>
            <a:r>
              <a:rPr b="1" lang="en-GB"/>
              <a:t>Bigger regret lower bound</a:t>
            </a:r>
            <a:r>
              <a:rPr lang="en-GB"/>
              <a:t> due to increased exploration</a:t>
            </a:r>
            <a:endParaRPr/>
          </a:p>
        </p:txBody>
      </p:sp>
      <p:pic>
        <p:nvPicPr>
          <p:cNvPr id="450" name="Google Shape;450;p34"/>
          <p:cNvPicPr preferRelativeResize="0"/>
          <p:nvPr/>
        </p:nvPicPr>
        <p:blipFill>
          <a:blip r:embed="rId3">
            <a:alphaModFix/>
          </a:blip>
          <a:stretch>
            <a:fillRect/>
          </a:stretch>
        </p:blipFill>
        <p:spPr>
          <a:xfrm>
            <a:off x="613650" y="1597700"/>
            <a:ext cx="2492100" cy="31151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5"/>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Learning qualities</a:t>
            </a:r>
            <a:endParaRPr/>
          </a:p>
        </p:txBody>
      </p:sp>
      <p:sp>
        <p:nvSpPr>
          <p:cNvPr id="456" name="Google Shape;456;p35"/>
          <p:cNvSpPr txBox="1"/>
          <p:nvPr>
            <p:ph idx="1" type="body"/>
          </p:nvPr>
        </p:nvSpPr>
        <p:spPr>
          <a:xfrm>
            <a:off x="2951100" y="1453200"/>
            <a:ext cx="5383200" cy="29664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SzPts val="1300"/>
              <a:buChar char="●"/>
            </a:pPr>
            <a:r>
              <a:rPr lang="en-GB"/>
              <a:t>Publisher and Greedy Advertiser do not know the qualities.</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GB"/>
              <a:t>Qualities need to be learned using bandit algorithms</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GB"/>
              <a:t>Associate a single </a:t>
            </a:r>
            <a:r>
              <a:rPr lang="en-GB"/>
              <a:t>[0..1] value</a:t>
            </a:r>
            <a:r>
              <a:rPr lang="en-GB"/>
              <a:t> of quality for each category for each ad.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t/>
            </a:r>
            <a:endParaRPr/>
          </a:p>
        </p:txBody>
      </p:sp>
      <p:pic>
        <p:nvPicPr>
          <p:cNvPr id="457" name="Google Shape;457;p35"/>
          <p:cNvPicPr preferRelativeResize="0"/>
          <p:nvPr/>
        </p:nvPicPr>
        <p:blipFill>
          <a:blip r:embed="rId3">
            <a:alphaModFix/>
          </a:blip>
          <a:stretch>
            <a:fillRect/>
          </a:stretch>
        </p:blipFill>
        <p:spPr>
          <a:xfrm>
            <a:off x="447400" y="1747125"/>
            <a:ext cx="2447449" cy="2378560"/>
          </a:xfrm>
          <a:prstGeom prst="rect">
            <a:avLst/>
          </a:prstGeom>
          <a:noFill/>
          <a:ln>
            <a:noFill/>
          </a:ln>
        </p:spPr>
      </p:pic>
      <p:pic>
        <p:nvPicPr>
          <p:cNvPr id="458" name="Google Shape;458;p35"/>
          <p:cNvPicPr preferRelativeResize="0"/>
          <p:nvPr/>
        </p:nvPicPr>
        <p:blipFill>
          <a:blip r:embed="rId4">
            <a:alphaModFix/>
          </a:blip>
          <a:stretch>
            <a:fillRect/>
          </a:stretch>
        </p:blipFill>
        <p:spPr>
          <a:xfrm>
            <a:off x="3489775" y="3925000"/>
            <a:ext cx="4608502" cy="555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6"/>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Learning qualities: from first slot only</a:t>
            </a:r>
            <a:endParaRPr/>
          </a:p>
        </p:txBody>
      </p:sp>
      <p:sp>
        <p:nvSpPr>
          <p:cNvPr id="464" name="Google Shape;464;p36"/>
          <p:cNvSpPr txBox="1"/>
          <p:nvPr>
            <p:ph idx="1" type="body"/>
          </p:nvPr>
        </p:nvSpPr>
        <p:spPr>
          <a:xfrm>
            <a:off x="1303788" y="1247000"/>
            <a:ext cx="7030500" cy="296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Less data to learn from</a:t>
            </a:r>
            <a:endParaRPr/>
          </a:p>
          <a:p>
            <a:pPr indent="-311150" lvl="0" marL="457200" rtl="0" algn="l">
              <a:spcBef>
                <a:spcPts val="0"/>
              </a:spcBef>
              <a:spcAft>
                <a:spcPts val="0"/>
              </a:spcAft>
              <a:buSzPts val="1300"/>
              <a:buChar char="●"/>
            </a:pPr>
            <a:r>
              <a:rPr lang="en-GB"/>
              <a:t>Doesn’t necessarily need to know</a:t>
            </a:r>
            <a:r>
              <a:rPr lang="en-GB"/>
              <a:t> slots’ observation probability</a:t>
            </a:r>
            <a:endParaRPr/>
          </a:p>
        </p:txBody>
      </p:sp>
      <p:pic>
        <p:nvPicPr>
          <p:cNvPr id="465" name="Google Shape;465;p36"/>
          <p:cNvPicPr preferRelativeResize="0"/>
          <p:nvPr/>
        </p:nvPicPr>
        <p:blipFill>
          <a:blip r:embed="rId3">
            <a:alphaModFix/>
          </a:blip>
          <a:stretch>
            <a:fillRect/>
          </a:stretch>
        </p:blipFill>
        <p:spPr>
          <a:xfrm>
            <a:off x="998300" y="2069350"/>
            <a:ext cx="7147402" cy="28792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7"/>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Learning qualities: from all slots</a:t>
            </a:r>
            <a:endParaRPr/>
          </a:p>
        </p:txBody>
      </p:sp>
      <p:sp>
        <p:nvSpPr>
          <p:cNvPr id="471" name="Google Shape;471;p37"/>
          <p:cNvSpPr txBox="1"/>
          <p:nvPr>
            <p:ph idx="1" type="body"/>
          </p:nvPr>
        </p:nvSpPr>
        <p:spPr>
          <a:xfrm>
            <a:off x="1303788" y="1261050"/>
            <a:ext cx="7030500" cy="296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More data</a:t>
            </a:r>
            <a:endParaRPr/>
          </a:p>
          <a:p>
            <a:pPr indent="-311150" lvl="0" marL="457200" rtl="0" algn="l">
              <a:spcBef>
                <a:spcPts val="0"/>
              </a:spcBef>
              <a:spcAft>
                <a:spcPts val="0"/>
              </a:spcAft>
              <a:buSzPts val="1300"/>
              <a:buChar char="●"/>
            </a:pPr>
            <a:r>
              <a:rPr lang="en-GB"/>
              <a:t>Need to know slots’ observation probability</a:t>
            </a:r>
            <a:endParaRPr/>
          </a:p>
        </p:txBody>
      </p:sp>
      <p:pic>
        <p:nvPicPr>
          <p:cNvPr id="472" name="Google Shape;472;p37"/>
          <p:cNvPicPr preferRelativeResize="0"/>
          <p:nvPr/>
        </p:nvPicPr>
        <p:blipFill>
          <a:blip r:embed="rId3">
            <a:alphaModFix/>
          </a:blip>
          <a:stretch>
            <a:fillRect/>
          </a:stretch>
        </p:blipFill>
        <p:spPr>
          <a:xfrm>
            <a:off x="910676" y="2110725"/>
            <a:ext cx="7322650" cy="2824700"/>
          </a:xfrm>
          <a:prstGeom prst="rect">
            <a:avLst/>
          </a:prstGeom>
          <a:noFill/>
          <a:ln>
            <a:noFill/>
          </a:ln>
        </p:spPr>
      </p:pic>
      <p:grpSp>
        <p:nvGrpSpPr>
          <p:cNvPr id="473" name="Google Shape;473;p37"/>
          <p:cNvGrpSpPr/>
          <p:nvPr/>
        </p:nvGrpSpPr>
        <p:grpSpPr>
          <a:xfrm rot="-555430">
            <a:off x="7073177" y="1280490"/>
            <a:ext cx="1652967" cy="1354188"/>
            <a:chOff x="6373923" y="407550"/>
            <a:chExt cx="2353150" cy="2330500"/>
          </a:xfrm>
        </p:grpSpPr>
        <p:pic>
          <p:nvPicPr>
            <p:cNvPr id="474" name="Google Shape;474;p37"/>
            <p:cNvPicPr preferRelativeResize="0"/>
            <p:nvPr/>
          </p:nvPicPr>
          <p:blipFill>
            <a:blip r:embed="rId4">
              <a:alphaModFix/>
            </a:blip>
            <a:stretch>
              <a:fillRect/>
            </a:stretch>
          </p:blipFill>
          <p:spPr>
            <a:xfrm>
              <a:off x="6373923" y="407550"/>
              <a:ext cx="2353150" cy="2330500"/>
            </a:xfrm>
            <a:prstGeom prst="rect">
              <a:avLst/>
            </a:prstGeom>
            <a:noFill/>
            <a:ln>
              <a:noFill/>
            </a:ln>
          </p:spPr>
        </p:pic>
        <p:sp>
          <p:nvSpPr>
            <p:cNvPr id="475" name="Google Shape;475;p37"/>
            <p:cNvSpPr txBox="1"/>
            <p:nvPr/>
          </p:nvSpPr>
          <p:spPr>
            <a:xfrm>
              <a:off x="6665819" y="652953"/>
              <a:ext cx="1574100" cy="18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TS performs better </a:t>
              </a:r>
              <a:r>
                <a:rPr lang="en-GB">
                  <a:latin typeface="Nunito"/>
                  <a:ea typeface="Nunito"/>
                  <a:cs typeface="Nunito"/>
                  <a:sym typeface="Nunito"/>
                </a:rPr>
                <a:t>on average...</a:t>
              </a:r>
              <a:endParaRPr>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1000"/>
                                        <p:tgtEl>
                                          <p:spTgt spid="4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8"/>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Learning qualities: how many arms?</a:t>
            </a:r>
            <a:endParaRPr/>
          </a:p>
        </p:txBody>
      </p:sp>
      <p:sp>
        <p:nvSpPr>
          <p:cNvPr id="481" name="Google Shape;481;p38"/>
          <p:cNvSpPr txBox="1"/>
          <p:nvPr>
            <p:ph idx="1" type="body"/>
          </p:nvPr>
        </p:nvSpPr>
        <p:spPr>
          <a:xfrm>
            <a:off x="1303800" y="1429688"/>
            <a:ext cx="7030500" cy="839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By increasing the number of arms it becomes harder to learn</a:t>
            </a:r>
            <a:endParaRPr/>
          </a:p>
        </p:txBody>
      </p:sp>
      <p:pic>
        <p:nvPicPr>
          <p:cNvPr id="482" name="Google Shape;482;p38"/>
          <p:cNvPicPr preferRelativeResize="0"/>
          <p:nvPr/>
        </p:nvPicPr>
        <p:blipFill>
          <a:blip r:embed="rId3">
            <a:alphaModFix/>
          </a:blip>
          <a:stretch>
            <a:fillRect/>
          </a:stretch>
        </p:blipFill>
        <p:spPr>
          <a:xfrm>
            <a:off x="284661" y="2185075"/>
            <a:ext cx="8574679" cy="2474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9"/>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Learning qualities: how many arms?</a:t>
            </a:r>
            <a:endParaRPr/>
          </a:p>
        </p:txBody>
      </p:sp>
      <p:sp>
        <p:nvSpPr>
          <p:cNvPr id="488" name="Google Shape;488;p39"/>
          <p:cNvSpPr txBox="1"/>
          <p:nvPr>
            <p:ph idx="1" type="body"/>
          </p:nvPr>
        </p:nvSpPr>
        <p:spPr>
          <a:xfrm>
            <a:off x="4973100" y="1531550"/>
            <a:ext cx="3361200" cy="29664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GB"/>
              <a:t>Better optimums with more arms but slower learning</a:t>
            </a:r>
            <a:endParaRPr/>
          </a:p>
        </p:txBody>
      </p:sp>
      <p:pic>
        <p:nvPicPr>
          <p:cNvPr id="489" name="Google Shape;489;p39"/>
          <p:cNvPicPr preferRelativeResize="0"/>
          <p:nvPr/>
        </p:nvPicPr>
        <p:blipFill>
          <a:blip r:embed="rId3">
            <a:alphaModFix/>
          </a:blip>
          <a:stretch>
            <a:fillRect/>
          </a:stretch>
        </p:blipFill>
        <p:spPr>
          <a:xfrm>
            <a:off x="451175" y="1268088"/>
            <a:ext cx="4120647" cy="3493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0"/>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How is the Greedy Advertiser doing?</a:t>
            </a:r>
            <a:endParaRPr/>
          </a:p>
        </p:txBody>
      </p:sp>
      <p:sp>
        <p:nvSpPr>
          <p:cNvPr id="495" name="Google Shape;495;p40"/>
          <p:cNvSpPr txBox="1"/>
          <p:nvPr>
            <p:ph idx="1" type="body"/>
          </p:nvPr>
        </p:nvSpPr>
        <p:spPr>
          <a:xfrm>
            <a:off x="1303800" y="1345375"/>
            <a:ext cx="2331900" cy="29664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GB"/>
              <a:t>… it’s doing great!</a:t>
            </a:r>
            <a:endParaRPr/>
          </a:p>
        </p:txBody>
      </p:sp>
      <p:pic>
        <p:nvPicPr>
          <p:cNvPr id="496" name="Google Shape;496;p40"/>
          <p:cNvPicPr preferRelativeResize="0"/>
          <p:nvPr/>
        </p:nvPicPr>
        <p:blipFill>
          <a:blip r:embed="rId3">
            <a:alphaModFix/>
          </a:blip>
          <a:stretch>
            <a:fillRect/>
          </a:stretch>
        </p:blipFill>
        <p:spPr>
          <a:xfrm>
            <a:off x="3958475" y="1282138"/>
            <a:ext cx="4618859" cy="3493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1"/>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Learning activations</a:t>
            </a:r>
            <a:endParaRPr/>
          </a:p>
        </p:txBody>
      </p:sp>
      <p:pic>
        <p:nvPicPr>
          <p:cNvPr id="502" name="Google Shape;502;p41"/>
          <p:cNvPicPr preferRelativeResize="0"/>
          <p:nvPr/>
        </p:nvPicPr>
        <p:blipFill>
          <a:blip r:embed="rId3">
            <a:alphaModFix/>
          </a:blip>
          <a:stretch>
            <a:fillRect/>
          </a:stretch>
        </p:blipFill>
        <p:spPr>
          <a:xfrm>
            <a:off x="457300" y="1746986"/>
            <a:ext cx="2447450" cy="2378839"/>
          </a:xfrm>
          <a:prstGeom prst="rect">
            <a:avLst/>
          </a:prstGeom>
          <a:noFill/>
          <a:ln>
            <a:noFill/>
          </a:ln>
        </p:spPr>
      </p:pic>
      <p:sp>
        <p:nvSpPr>
          <p:cNvPr id="503" name="Google Shape;503;p41"/>
          <p:cNvSpPr txBox="1"/>
          <p:nvPr>
            <p:ph idx="1" type="body"/>
          </p:nvPr>
        </p:nvSpPr>
        <p:spPr>
          <a:xfrm>
            <a:off x="2951100" y="1174175"/>
            <a:ext cx="5383200" cy="35121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SzPts val="1300"/>
              <a:buChar char="●"/>
            </a:pPr>
            <a:r>
              <a:rPr lang="en-GB"/>
              <a:t>The </a:t>
            </a:r>
            <a:r>
              <a:rPr lang="en-GB"/>
              <a:t>Greedy Advertiser does not know the activation probabilities.</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GB"/>
              <a:t>A</a:t>
            </a:r>
            <a:r>
              <a:rPr lang="en-GB"/>
              <a:t>ctivation probabilities</a:t>
            </a:r>
            <a:r>
              <a:rPr lang="en-GB"/>
              <a:t> need to be learned using bandit algorithms</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GB"/>
              <a:t>Associate a single [0..max_probability] value to the connections between categories (c</a:t>
            </a:r>
            <a:r>
              <a:rPr lang="en-GB"/>
              <a:t>ategories are the features</a:t>
            </a:r>
            <a:r>
              <a:rPr lang="en-GB"/>
              <a:t>)</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t/>
            </a:r>
            <a:endParaRPr/>
          </a:p>
        </p:txBody>
      </p:sp>
      <p:pic>
        <p:nvPicPr>
          <p:cNvPr id="504" name="Google Shape;504;p41"/>
          <p:cNvPicPr preferRelativeResize="0"/>
          <p:nvPr/>
        </p:nvPicPr>
        <p:blipFill>
          <a:blip r:embed="rId4">
            <a:alphaModFix/>
          </a:blip>
          <a:stretch>
            <a:fillRect/>
          </a:stretch>
        </p:blipFill>
        <p:spPr>
          <a:xfrm>
            <a:off x="3523300" y="4011650"/>
            <a:ext cx="4893325" cy="542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5"/>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Problem context</a:t>
            </a:r>
            <a:endParaRPr/>
          </a:p>
        </p:txBody>
      </p:sp>
      <p:sp>
        <p:nvSpPr>
          <p:cNvPr id="295" name="Google Shape;295;p15"/>
          <p:cNvSpPr txBox="1"/>
          <p:nvPr>
            <p:ph idx="1" type="body"/>
          </p:nvPr>
        </p:nvSpPr>
        <p:spPr>
          <a:xfrm>
            <a:off x="3755825" y="1143000"/>
            <a:ext cx="4957500" cy="35226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SzPts val="1300"/>
              <a:buChar char="●"/>
            </a:pPr>
            <a:r>
              <a:rPr lang="en-GB"/>
              <a:t>To raise awareness about </a:t>
            </a:r>
            <a:r>
              <a:rPr b="1" lang="en-GB"/>
              <a:t>waste sorting</a:t>
            </a:r>
            <a:r>
              <a:rPr lang="en-GB"/>
              <a:t> through advertising in a social network</a:t>
            </a:r>
            <a:endParaRPr/>
          </a:p>
          <a:p>
            <a:pPr indent="-311150" lvl="0" marL="457200" rtl="0" algn="l">
              <a:spcBef>
                <a:spcPts val="0"/>
              </a:spcBef>
              <a:spcAft>
                <a:spcPts val="0"/>
              </a:spcAft>
              <a:buSzPts val="1300"/>
              <a:buChar char="●"/>
            </a:pPr>
            <a:r>
              <a:rPr b="1" lang="en-GB"/>
              <a:t>Ads</a:t>
            </a:r>
            <a:r>
              <a:rPr lang="en-GB"/>
              <a:t> are bite-sized instructions such as:</a:t>
            </a:r>
            <a:endParaRPr/>
          </a:p>
          <a:p>
            <a:pPr indent="-298450" lvl="1" marL="914400" rtl="0" algn="l">
              <a:spcBef>
                <a:spcPts val="0"/>
              </a:spcBef>
              <a:spcAft>
                <a:spcPts val="0"/>
              </a:spcAft>
              <a:buSzPts val="1100"/>
              <a:buChar char="○"/>
            </a:pPr>
            <a:r>
              <a:rPr lang="en-GB"/>
              <a:t>Where put old electronic devices</a:t>
            </a:r>
            <a:endParaRPr/>
          </a:p>
          <a:p>
            <a:pPr indent="-298450" lvl="1" marL="914400" rtl="0" algn="l">
              <a:spcBef>
                <a:spcPts val="0"/>
              </a:spcBef>
              <a:spcAft>
                <a:spcPts val="0"/>
              </a:spcAft>
              <a:buSzPts val="1100"/>
              <a:buChar char="○"/>
            </a:pPr>
            <a:r>
              <a:rPr lang="en-GB"/>
              <a:t>How to dispose of cooking oils</a:t>
            </a:r>
            <a:endParaRPr/>
          </a:p>
          <a:p>
            <a:pPr indent="-311150" lvl="0" marL="457200" rtl="0" algn="l">
              <a:spcBef>
                <a:spcPts val="0"/>
              </a:spcBef>
              <a:spcAft>
                <a:spcPts val="0"/>
              </a:spcAft>
              <a:buSzPts val="1300"/>
              <a:buChar char="●"/>
            </a:pPr>
            <a:r>
              <a:rPr lang="en-GB"/>
              <a:t>Population is divided into 5 </a:t>
            </a:r>
            <a:r>
              <a:rPr b="1" lang="en-GB"/>
              <a:t>categories</a:t>
            </a:r>
            <a:r>
              <a:rPr lang="en-GB"/>
              <a:t> based on age, occupation and interests.</a:t>
            </a:r>
            <a:endParaRPr/>
          </a:p>
          <a:p>
            <a:pPr indent="-311150" lvl="0" marL="457200" rtl="0" algn="l">
              <a:spcBef>
                <a:spcPts val="0"/>
              </a:spcBef>
              <a:spcAft>
                <a:spcPts val="0"/>
              </a:spcAft>
              <a:buSzPts val="1300"/>
              <a:buChar char="●"/>
            </a:pPr>
            <a:r>
              <a:rPr lang="en-GB"/>
              <a:t>We study the problem of evaluating and optimizing </a:t>
            </a:r>
            <a:r>
              <a:rPr b="1" lang="en-GB"/>
              <a:t>social influence</a:t>
            </a:r>
            <a:r>
              <a:rPr lang="en-GB"/>
              <a:t> generated from </a:t>
            </a:r>
            <a:r>
              <a:rPr b="1" lang="en-GB"/>
              <a:t>advertising campaigns</a:t>
            </a:r>
            <a:r>
              <a:rPr lang="en-GB"/>
              <a:t>.</a:t>
            </a:r>
            <a:endParaRPr/>
          </a:p>
          <a:p>
            <a:pPr indent="-311150" lvl="0" marL="457200" rtl="0" algn="l">
              <a:spcBef>
                <a:spcPts val="0"/>
              </a:spcBef>
              <a:spcAft>
                <a:spcPts val="0"/>
              </a:spcAft>
              <a:buSzPts val="1300"/>
              <a:buChar char="●"/>
            </a:pPr>
            <a:r>
              <a:rPr b="1" lang="en-GB"/>
              <a:t>Seeds </a:t>
            </a:r>
            <a:r>
              <a:rPr lang="en-GB"/>
              <a:t>are users who share a piece of sponsored information.</a:t>
            </a:r>
            <a:endParaRPr/>
          </a:p>
          <a:p>
            <a:pPr indent="-311150" lvl="0" marL="457200" rtl="0" algn="l">
              <a:spcBef>
                <a:spcPts val="0"/>
              </a:spcBef>
              <a:spcAft>
                <a:spcPts val="0"/>
              </a:spcAft>
              <a:buSzPts val="1300"/>
              <a:buChar char="●"/>
            </a:pPr>
            <a:r>
              <a:rPr lang="en-GB"/>
              <a:t>A </a:t>
            </a:r>
            <a:r>
              <a:rPr b="1" lang="en-GB"/>
              <a:t>user </a:t>
            </a:r>
            <a:r>
              <a:rPr lang="en-GB"/>
              <a:t>is </a:t>
            </a:r>
            <a:r>
              <a:rPr b="1" lang="en-GB"/>
              <a:t>activated </a:t>
            </a:r>
            <a:r>
              <a:rPr lang="en-GB"/>
              <a:t>when they engage with some content shared by some of their friends.</a:t>
            </a:r>
            <a:endParaRPr/>
          </a:p>
        </p:txBody>
      </p:sp>
      <p:pic>
        <p:nvPicPr>
          <p:cNvPr id="296" name="Google Shape;296;p15"/>
          <p:cNvPicPr preferRelativeResize="0"/>
          <p:nvPr/>
        </p:nvPicPr>
        <p:blipFill>
          <a:blip r:embed="rId3">
            <a:alphaModFix/>
          </a:blip>
          <a:stretch>
            <a:fillRect/>
          </a:stretch>
        </p:blipFill>
        <p:spPr>
          <a:xfrm>
            <a:off x="173200" y="1143000"/>
            <a:ext cx="1801500" cy="2295000"/>
          </a:xfrm>
          <a:prstGeom prst="roundRect">
            <a:avLst>
              <a:gd fmla="val 19803" name="adj"/>
            </a:avLst>
          </a:prstGeom>
          <a:noFill/>
          <a:ln>
            <a:noFill/>
          </a:ln>
        </p:spPr>
      </p:pic>
      <p:pic>
        <p:nvPicPr>
          <p:cNvPr id="297" name="Google Shape;297;p15"/>
          <p:cNvPicPr preferRelativeResize="0"/>
          <p:nvPr/>
        </p:nvPicPr>
        <p:blipFill>
          <a:blip r:embed="rId4">
            <a:alphaModFix/>
          </a:blip>
          <a:stretch>
            <a:fillRect/>
          </a:stretch>
        </p:blipFill>
        <p:spPr>
          <a:xfrm>
            <a:off x="1830700" y="2892600"/>
            <a:ext cx="1473600" cy="2094900"/>
          </a:xfrm>
          <a:prstGeom prst="roundRect">
            <a:avLst>
              <a:gd fmla="val 20450" name="adj"/>
            </a:avLst>
          </a:prstGeom>
          <a:noFill/>
          <a:ln>
            <a:noFill/>
          </a:ln>
        </p:spPr>
      </p:pic>
      <p:pic>
        <p:nvPicPr>
          <p:cNvPr id="298" name="Google Shape;298;p15"/>
          <p:cNvPicPr preferRelativeResize="0"/>
          <p:nvPr/>
        </p:nvPicPr>
        <p:blipFill rotWithShape="1">
          <a:blip r:embed="rId5">
            <a:alphaModFix/>
          </a:blip>
          <a:srcRect b="13950" l="20769" r="21279" t="5779"/>
          <a:stretch/>
        </p:blipFill>
        <p:spPr>
          <a:xfrm>
            <a:off x="2254050" y="1230975"/>
            <a:ext cx="1348150" cy="1340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2"/>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Learning activations: example </a:t>
            </a:r>
            <a:endParaRPr/>
          </a:p>
        </p:txBody>
      </p:sp>
      <p:sp>
        <p:nvSpPr>
          <p:cNvPr id="510" name="Google Shape;510;p42"/>
          <p:cNvSpPr txBox="1"/>
          <p:nvPr>
            <p:ph idx="1" type="body"/>
          </p:nvPr>
        </p:nvSpPr>
        <p:spPr>
          <a:xfrm>
            <a:off x="5164275" y="1672075"/>
            <a:ext cx="3170100" cy="29664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GB"/>
              <a:t>Here it is used the Thompson Sampling algorithm applied to the value of the activation probability for edges between nodes of the first category.</a:t>
            </a:r>
            <a:endParaRPr/>
          </a:p>
        </p:txBody>
      </p:sp>
      <p:pic>
        <p:nvPicPr>
          <p:cNvPr id="511" name="Google Shape;511;p42"/>
          <p:cNvPicPr preferRelativeResize="0"/>
          <p:nvPr/>
        </p:nvPicPr>
        <p:blipFill>
          <a:blip r:embed="rId3">
            <a:alphaModFix/>
          </a:blip>
          <a:stretch>
            <a:fillRect/>
          </a:stretch>
        </p:blipFill>
        <p:spPr>
          <a:xfrm>
            <a:off x="207800" y="1731449"/>
            <a:ext cx="4842174" cy="2847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3"/>
          <p:cNvSpPr txBox="1"/>
          <p:nvPr>
            <p:ph type="title"/>
          </p:nvPr>
        </p:nvSpPr>
        <p:spPr>
          <a:xfrm>
            <a:off x="1303800" y="3460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Non stationary context</a:t>
            </a:r>
            <a:endParaRPr/>
          </a:p>
          <a:p>
            <a:pPr indent="0" lvl="0" marL="0" rtl="0" algn="l">
              <a:spcBef>
                <a:spcPts val="0"/>
              </a:spcBef>
              <a:spcAft>
                <a:spcPts val="0"/>
              </a:spcAft>
              <a:buNone/>
            </a:pPr>
            <a:r>
              <a:t/>
            </a:r>
            <a:endParaRPr/>
          </a:p>
        </p:txBody>
      </p:sp>
      <p:sp>
        <p:nvSpPr>
          <p:cNvPr id="517" name="Google Shape;517;p43"/>
          <p:cNvSpPr txBox="1"/>
          <p:nvPr>
            <p:ph idx="1" type="body"/>
          </p:nvPr>
        </p:nvSpPr>
        <p:spPr>
          <a:xfrm>
            <a:off x="613625" y="1546975"/>
            <a:ext cx="4201500" cy="296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Stochastic advertiser are non stationary (abrupt change)</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GB"/>
              <a:t>Bids and qualities change</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GB"/>
              <a:t>Activation probabilities are fixed</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518" name="Google Shape;518;p43"/>
          <p:cNvPicPr preferRelativeResize="0"/>
          <p:nvPr/>
        </p:nvPicPr>
        <p:blipFill rotWithShape="1">
          <a:blip r:embed="rId3">
            <a:alphaModFix/>
          </a:blip>
          <a:srcRect b="0" l="6733" r="0" t="0"/>
          <a:stretch/>
        </p:blipFill>
        <p:spPr>
          <a:xfrm>
            <a:off x="5023650" y="1171625"/>
            <a:ext cx="3892925" cy="3130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4"/>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Results</a:t>
            </a:r>
            <a:endParaRPr/>
          </a:p>
        </p:txBody>
      </p:sp>
      <p:pic>
        <p:nvPicPr>
          <p:cNvPr id="524" name="Google Shape;524;p44"/>
          <p:cNvPicPr preferRelativeResize="0"/>
          <p:nvPr/>
        </p:nvPicPr>
        <p:blipFill rotWithShape="1">
          <a:blip r:embed="rId3">
            <a:alphaModFix/>
          </a:blip>
          <a:srcRect b="18427" l="8900" r="0" t="0"/>
          <a:stretch/>
        </p:blipFill>
        <p:spPr>
          <a:xfrm>
            <a:off x="1495000" y="2477300"/>
            <a:ext cx="2791300" cy="2109424"/>
          </a:xfrm>
          <a:prstGeom prst="rect">
            <a:avLst/>
          </a:prstGeom>
          <a:noFill/>
          <a:ln>
            <a:noFill/>
          </a:ln>
        </p:spPr>
      </p:pic>
      <p:pic>
        <p:nvPicPr>
          <p:cNvPr id="525" name="Google Shape;525;p44"/>
          <p:cNvPicPr preferRelativeResize="0"/>
          <p:nvPr/>
        </p:nvPicPr>
        <p:blipFill rotWithShape="1">
          <a:blip r:embed="rId4">
            <a:alphaModFix/>
          </a:blip>
          <a:srcRect b="27177" l="9206" r="0" t="0"/>
          <a:stretch/>
        </p:blipFill>
        <p:spPr>
          <a:xfrm>
            <a:off x="4941650" y="2425025"/>
            <a:ext cx="2845475" cy="2172600"/>
          </a:xfrm>
          <a:prstGeom prst="rect">
            <a:avLst/>
          </a:prstGeom>
          <a:noFill/>
          <a:ln>
            <a:noFill/>
          </a:ln>
        </p:spPr>
      </p:pic>
      <p:sp>
        <p:nvSpPr>
          <p:cNvPr id="526" name="Google Shape;526;p44"/>
          <p:cNvSpPr txBox="1"/>
          <p:nvPr/>
        </p:nvSpPr>
        <p:spPr>
          <a:xfrm>
            <a:off x="1829150" y="1186050"/>
            <a:ext cx="4483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a:buChar char="●"/>
            </a:pPr>
            <a:r>
              <a:rPr lang="en-GB">
                <a:latin typeface="Nunito"/>
                <a:ea typeface="Nunito"/>
                <a:cs typeface="Nunito"/>
                <a:sym typeface="Nunito"/>
              </a:rPr>
              <a:t>Sliding window dimension sensibility</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Reaches a new optimum as soon as many old sample have been discarded</a:t>
            </a:r>
            <a:endParaRPr>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5"/>
          <p:cNvSpPr/>
          <p:nvPr/>
        </p:nvSpPr>
        <p:spPr>
          <a:xfrm>
            <a:off x="0" y="0"/>
            <a:ext cx="6743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2" name="Google Shape;532;p45"/>
          <p:cNvPicPr preferRelativeResize="0"/>
          <p:nvPr/>
        </p:nvPicPr>
        <p:blipFill rotWithShape="1">
          <a:blip r:embed="rId3">
            <a:alphaModFix/>
          </a:blip>
          <a:srcRect b="4995" l="0" r="33831" t="5004"/>
          <a:stretch/>
        </p:blipFill>
        <p:spPr>
          <a:xfrm>
            <a:off x="3093650" y="0"/>
            <a:ext cx="6050352" cy="5143500"/>
          </a:xfrm>
          <a:prstGeom prst="rect">
            <a:avLst/>
          </a:prstGeom>
          <a:noFill/>
          <a:ln>
            <a:noFill/>
          </a:ln>
        </p:spPr>
      </p:pic>
      <p:sp>
        <p:nvSpPr>
          <p:cNvPr id="533" name="Google Shape;533;p45"/>
          <p:cNvSpPr txBox="1"/>
          <p:nvPr/>
        </p:nvSpPr>
        <p:spPr>
          <a:xfrm>
            <a:off x="647700" y="2294700"/>
            <a:ext cx="1695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00">
                <a:solidFill>
                  <a:schemeClr val="lt1"/>
                </a:solidFill>
                <a:latin typeface="Nunito"/>
                <a:ea typeface="Nunito"/>
                <a:cs typeface="Nunito"/>
                <a:sym typeface="Nunito"/>
              </a:rPr>
              <a:t>Thank you</a:t>
            </a:r>
            <a:endParaRPr b="1" sz="3000">
              <a:solidFill>
                <a:schemeClr val="lt1"/>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6"/>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User interaction model</a:t>
            </a:r>
            <a:endParaRPr/>
          </a:p>
        </p:txBody>
      </p:sp>
      <p:sp>
        <p:nvSpPr>
          <p:cNvPr id="304" name="Google Shape;304;p16"/>
          <p:cNvSpPr txBox="1"/>
          <p:nvPr>
            <p:ph idx="1" type="body"/>
          </p:nvPr>
        </p:nvSpPr>
        <p:spPr>
          <a:xfrm>
            <a:off x="1136075" y="1514000"/>
            <a:ext cx="4911300" cy="296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Watch ads in order</a:t>
            </a:r>
            <a:endParaRPr/>
          </a:p>
          <a:p>
            <a:pPr indent="-311150" lvl="0" marL="457200" rtl="0" algn="l">
              <a:spcBef>
                <a:spcPts val="0"/>
              </a:spcBef>
              <a:spcAft>
                <a:spcPts val="0"/>
              </a:spcAft>
              <a:buSzPts val="1300"/>
              <a:buChar char="-"/>
            </a:pPr>
            <a:r>
              <a:rPr lang="en-GB"/>
              <a:t>Become influence seed for the advertising campaign when clicking ad</a:t>
            </a:r>
            <a:endParaRPr/>
          </a:p>
        </p:txBody>
      </p:sp>
      <p:pic>
        <p:nvPicPr>
          <p:cNvPr id="305" name="Google Shape;305;p16"/>
          <p:cNvPicPr preferRelativeResize="0"/>
          <p:nvPr/>
        </p:nvPicPr>
        <p:blipFill>
          <a:blip r:embed="rId3">
            <a:alphaModFix/>
          </a:blip>
          <a:stretch>
            <a:fillRect/>
          </a:stretch>
        </p:blipFill>
        <p:spPr>
          <a:xfrm>
            <a:off x="336025" y="2571750"/>
            <a:ext cx="5255450" cy="2283750"/>
          </a:xfrm>
          <a:prstGeom prst="rect">
            <a:avLst/>
          </a:prstGeom>
          <a:noFill/>
          <a:ln>
            <a:noFill/>
          </a:ln>
        </p:spPr>
      </p:pic>
      <p:pic>
        <p:nvPicPr>
          <p:cNvPr id="306" name="Google Shape;306;p16"/>
          <p:cNvPicPr preferRelativeResize="0"/>
          <p:nvPr/>
        </p:nvPicPr>
        <p:blipFill>
          <a:blip r:embed="rId4">
            <a:alphaModFix/>
          </a:blip>
          <a:stretch>
            <a:fillRect/>
          </a:stretch>
        </p:blipFill>
        <p:spPr>
          <a:xfrm>
            <a:off x="5942200" y="300313"/>
            <a:ext cx="3096625" cy="45428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7"/>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Components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8"/>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Advertisers</a:t>
            </a:r>
            <a:endParaRPr/>
          </a:p>
        </p:txBody>
      </p:sp>
      <p:sp>
        <p:nvSpPr>
          <p:cNvPr id="317" name="Google Shape;317;p18"/>
          <p:cNvSpPr txBox="1"/>
          <p:nvPr>
            <p:ph idx="1" type="body"/>
          </p:nvPr>
        </p:nvSpPr>
        <p:spPr>
          <a:xfrm>
            <a:off x="5024625" y="1155725"/>
            <a:ext cx="3645300" cy="296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t>Three classes inherit from the base Advertiser class:</a:t>
            </a:r>
            <a:endParaRPr sz="1400"/>
          </a:p>
          <a:p>
            <a:pPr indent="-317500" lvl="0" marL="457200" rtl="0" algn="l">
              <a:spcBef>
                <a:spcPts val="1200"/>
              </a:spcBef>
              <a:spcAft>
                <a:spcPts val="0"/>
              </a:spcAft>
              <a:buSzPts val="1400"/>
              <a:buChar char="●"/>
            </a:pPr>
            <a:r>
              <a:rPr lang="en-GB" sz="1400"/>
              <a:t>StochasticStationaryAdvertiser</a:t>
            </a:r>
            <a:endParaRPr sz="1400"/>
          </a:p>
          <a:p>
            <a:pPr indent="-317500" lvl="0" marL="457200" rtl="0" algn="l">
              <a:spcBef>
                <a:spcPts val="0"/>
              </a:spcBef>
              <a:spcAft>
                <a:spcPts val="0"/>
              </a:spcAft>
              <a:buSzPts val="1400"/>
              <a:buChar char="●"/>
            </a:pPr>
            <a:r>
              <a:rPr lang="en-GB" sz="1400"/>
              <a:t>StochasticNonStationaryAdvertiser</a:t>
            </a:r>
            <a:endParaRPr sz="1400"/>
          </a:p>
          <a:p>
            <a:pPr indent="-317500" lvl="0" marL="457200" rtl="0" algn="l">
              <a:spcBef>
                <a:spcPts val="0"/>
              </a:spcBef>
              <a:spcAft>
                <a:spcPts val="0"/>
              </a:spcAft>
              <a:buSzPts val="1400"/>
              <a:buChar char="●"/>
            </a:pPr>
            <a:r>
              <a:rPr lang="en-GB" sz="1400"/>
              <a:t>GreedyLearningAdvertiser</a:t>
            </a:r>
            <a:endParaRPr sz="1400"/>
          </a:p>
        </p:txBody>
      </p:sp>
      <p:pic>
        <p:nvPicPr>
          <p:cNvPr id="318" name="Google Shape;318;p18"/>
          <p:cNvPicPr preferRelativeResize="0"/>
          <p:nvPr/>
        </p:nvPicPr>
        <p:blipFill>
          <a:blip r:embed="rId3">
            <a:alphaModFix/>
          </a:blip>
          <a:stretch>
            <a:fillRect/>
          </a:stretch>
        </p:blipFill>
        <p:spPr>
          <a:xfrm>
            <a:off x="127325" y="1527125"/>
            <a:ext cx="5812074" cy="3196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9"/>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Auction</a:t>
            </a:r>
            <a:endParaRPr/>
          </a:p>
        </p:txBody>
      </p:sp>
      <p:sp>
        <p:nvSpPr>
          <p:cNvPr id="324" name="Google Shape;324;p19"/>
          <p:cNvSpPr txBox="1"/>
          <p:nvPr>
            <p:ph idx="1" type="body"/>
          </p:nvPr>
        </p:nvSpPr>
        <p:spPr>
          <a:xfrm>
            <a:off x="1303800" y="1525475"/>
            <a:ext cx="7030500" cy="296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auction has the job of managing the competition between advertisers, but </a:t>
            </a:r>
            <a:r>
              <a:rPr lang="en-GB"/>
              <a:t>user attention is a finite resource for which all advertisers must compete.</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i="1" lang="en-GB"/>
              <a:t>The two jobs of the Auction:</a:t>
            </a:r>
            <a:endParaRPr i="1"/>
          </a:p>
        </p:txBody>
      </p:sp>
      <p:pic>
        <p:nvPicPr>
          <p:cNvPr id="325" name="Google Shape;325;p19"/>
          <p:cNvPicPr preferRelativeResize="0"/>
          <p:nvPr/>
        </p:nvPicPr>
        <p:blipFill>
          <a:blip r:embed="rId3">
            <a:alphaModFix/>
          </a:blip>
          <a:stretch>
            <a:fillRect/>
          </a:stretch>
        </p:blipFill>
        <p:spPr>
          <a:xfrm>
            <a:off x="1306425" y="3438650"/>
            <a:ext cx="2190851" cy="1292250"/>
          </a:xfrm>
          <a:prstGeom prst="rect">
            <a:avLst/>
          </a:prstGeom>
          <a:noFill/>
          <a:ln>
            <a:noFill/>
          </a:ln>
        </p:spPr>
      </p:pic>
      <p:sp>
        <p:nvSpPr>
          <p:cNvPr id="326" name="Google Shape;326;p19"/>
          <p:cNvSpPr txBox="1"/>
          <p:nvPr/>
        </p:nvSpPr>
        <p:spPr>
          <a:xfrm>
            <a:off x="984200" y="2931050"/>
            <a:ext cx="283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solidFill>
                  <a:schemeClr val="dk2"/>
                </a:solidFill>
                <a:latin typeface="Nunito"/>
                <a:ea typeface="Nunito"/>
                <a:cs typeface="Nunito"/>
                <a:sym typeface="Nunito"/>
              </a:rPr>
              <a:t>Assign ads to the slot</a:t>
            </a:r>
            <a:r>
              <a:rPr lang="en-GB">
                <a:latin typeface="Nunito"/>
                <a:ea typeface="Nunito"/>
                <a:cs typeface="Nunito"/>
                <a:sym typeface="Nunito"/>
              </a:rPr>
              <a:t>s</a:t>
            </a:r>
            <a:endParaRPr>
              <a:latin typeface="Nunito"/>
              <a:ea typeface="Nunito"/>
              <a:cs typeface="Nunito"/>
              <a:sym typeface="Nunito"/>
            </a:endParaRPr>
          </a:p>
        </p:txBody>
      </p:sp>
      <p:sp>
        <p:nvSpPr>
          <p:cNvPr id="327" name="Google Shape;327;p19"/>
          <p:cNvSpPr txBox="1"/>
          <p:nvPr/>
        </p:nvSpPr>
        <p:spPr>
          <a:xfrm>
            <a:off x="5159788" y="2823650"/>
            <a:ext cx="30000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300">
                <a:solidFill>
                  <a:schemeClr val="dk2"/>
                </a:solidFill>
                <a:latin typeface="Nunito"/>
                <a:ea typeface="Nunito"/>
                <a:cs typeface="Nunito"/>
                <a:sym typeface="Nunito"/>
              </a:rPr>
              <a:t>Compute the price the advertiser must pay when the user clicks the ad</a:t>
            </a:r>
            <a:endParaRPr sz="1300">
              <a:solidFill>
                <a:schemeClr val="dk2"/>
              </a:solidFill>
              <a:latin typeface="Nunito"/>
              <a:ea typeface="Nunito"/>
              <a:cs typeface="Nunito"/>
              <a:sym typeface="Nunito"/>
            </a:endParaRPr>
          </a:p>
        </p:txBody>
      </p:sp>
      <p:pic>
        <p:nvPicPr>
          <p:cNvPr id="328" name="Google Shape;328;p19"/>
          <p:cNvPicPr preferRelativeResize="0"/>
          <p:nvPr/>
        </p:nvPicPr>
        <p:blipFill>
          <a:blip r:embed="rId4">
            <a:alphaModFix/>
          </a:blip>
          <a:stretch>
            <a:fillRect/>
          </a:stretch>
        </p:blipFill>
        <p:spPr>
          <a:xfrm>
            <a:off x="5955775" y="3438650"/>
            <a:ext cx="1408025" cy="1292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0"/>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Assigning ads to the slots</a:t>
            </a:r>
            <a:endParaRPr/>
          </a:p>
        </p:txBody>
      </p:sp>
      <p:sp>
        <p:nvSpPr>
          <p:cNvPr id="334" name="Google Shape;334;p20"/>
          <p:cNvSpPr txBox="1"/>
          <p:nvPr>
            <p:ph idx="1" type="body"/>
          </p:nvPr>
        </p:nvSpPr>
        <p:spPr>
          <a:xfrm>
            <a:off x="1303800" y="1672075"/>
            <a:ext cx="7030500" cy="296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a:t>
            </a:r>
            <a:r>
              <a:rPr lang="en-GB"/>
              <a:t>he social network will </a:t>
            </a:r>
            <a:r>
              <a:rPr lang="en-GB"/>
              <a:t>find the allocation that maximizes the expected revenue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Steps:</a:t>
            </a:r>
            <a:endParaRPr/>
          </a:p>
          <a:p>
            <a:pPr indent="-311150" lvl="0" marL="457200" rtl="0" algn="l">
              <a:spcBef>
                <a:spcPts val="1200"/>
              </a:spcBef>
              <a:spcAft>
                <a:spcPts val="0"/>
              </a:spcAft>
              <a:buSzPts val="1300"/>
              <a:buAutoNum type="arabicPeriod"/>
            </a:pPr>
            <a:r>
              <a:rPr lang="en-GB" sz="1300"/>
              <a:t>S</a:t>
            </a:r>
            <a:r>
              <a:rPr lang="en-GB" sz="1300"/>
              <a:t>ort the ads by decreasing order of quality * bid</a:t>
            </a:r>
            <a:endParaRPr sz="1300"/>
          </a:p>
          <a:p>
            <a:pPr indent="-311150" lvl="0" marL="457200" rtl="0" algn="l">
              <a:spcBef>
                <a:spcPts val="0"/>
              </a:spcBef>
              <a:spcAft>
                <a:spcPts val="0"/>
              </a:spcAft>
              <a:buSzPts val="1300"/>
              <a:buAutoNum type="arabicPeriod"/>
            </a:pPr>
            <a:r>
              <a:rPr lang="en-GB" sz="1300"/>
              <a:t>Sort slots by decreasing order of observation probability</a:t>
            </a:r>
            <a:endParaRPr sz="1300"/>
          </a:p>
          <a:p>
            <a:pPr indent="-311150" lvl="0" marL="457200" rtl="0" algn="l">
              <a:spcBef>
                <a:spcPts val="0"/>
              </a:spcBef>
              <a:spcAft>
                <a:spcPts val="0"/>
              </a:spcAft>
              <a:buSzPts val="1300"/>
              <a:buAutoNum type="arabicPeriod"/>
            </a:pPr>
            <a:r>
              <a:rPr lang="en-GB" sz="1300"/>
              <a:t>Assign first-to-first, second-to-second and so on...</a:t>
            </a:r>
            <a:endParaRPr/>
          </a:p>
        </p:txBody>
      </p:sp>
      <p:pic>
        <p:nvPicPr>
          <p:cNvPr id="335" name="Google Shape;335;p20"/>
          <p:cNvPicPr preferRelativeResize="0"/>
          <p:nvPr/>
        </p:nvPicPr>
        <p:blipFill>
          <a:blip r:embed="rId3">
            <a:alphaModFix/>
          </a:blip>
          <a:stretch>
            <a:fillRect/>
          </a:stretch>
        </p:blipFill>
        <p:spPr>
          <a:xfrm>
            <a:off x="3127387" y="2478400"/>
            <a:ext cx="3383325" cy="663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1"/>
          <p:cNvSpPr txBox="1"/>
          <p:nvPr>
            <p:ph type="title"/>
          </p:nvPr>
        </p:nvSpPr>
        <p:spPr>
          <a:xfrm>
            <a:off x="1303800" y="346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Computing the price</a:t>
            </a:r>
            <a:endParaRPr/>
          </a:p>
        </p:txBody>
      </p:sp>
      <p:sp>
        <p:nvSpPr>
          <p:cNvPr id="341" name="Google Shape;341;p21"/>
          <p:cNvSpPr txBox="1"/>
          <p:nvPr>
            <p:ph idx="1" type="body"/>
          </p:nvPr>
        </p:nvSpPr>
        <p:spPr>
          <a:xfrm>
            <a:off x="1303800" y="1672075"/>
            <a:ext cx="4275300" cy="296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social network uses a cost-per-click model, the price is calculated using VCG.</a:t>
            </a:r>
            <a:endParaRPr/>
          </a:p>
          <a:p>
            <a:pPr indent="-311150" lvl="0" marL="457200" rtl="0" algn="l">
              <a:spcBef>
                <a:spcPts val="1200"/>
              </a:spcBef>
              <a:spcAft>
                <a:spcPts val="0"/>
              </a:spcAft>
              <a:buSzPts val="1300"/>
              <a:buChar char="●"/>
            </a:pPr>
            <a:r>
              <a:rPr lang="en-GB"/>
              <a:t>p</a:t>
            </a:r>
            <a:r>
              <a:rPr baseline="-25000" lang="en-GB"/>
              <a:t>a</a:t>
            </a:r>
            <a:r>
              <a:rPr lang="en-GB"/>
              <a:t> is the price per click,</a:t>
            </a:r>
            <a:endParaRPr/>
          </a:p>
          <a:p>
            <a:pPr indent="-311150" lvl="0" marL="457200" rtl="0" algn="l">
              <a:spcBef>
                <a:spcPts val="0"/>
              </a:spcBef>
              <a:spcAft>
                <a:spcPts val="0"/>
              </a:spcAft>
              <a:buSzPts val="1300"/>
              <a:buChar char="●"/>
            </a:pPr>
            <a:r>
              <a:rPr lang="en-GB"/>
              <a:t>X</a:t>
            </a:r>
            <a:r>
              <a:rPr baseline="-25000" lang="en-GB"/>
              <a:t>a</a:t>
            </a:r>
            <a:r>
              <a:rPr lang="en-GB"/>
              <a:t> is the </a:t>
            </a:r>
            <a:r>
              <a:rPr lang="en-GB"/>
              <a:t>total reward</a:t>
            </a:r>
            <a:r>
              <a:rPr lang="en-GB"/>
              <a:t> that other ads produce to the social network if ad “a” does not exist</a:t>
            </a:r>
            <a:endParaRPr/>
          </a:p>
          <a:p>
            <a:pPr indent="-311150" lvl="0" marL="457200" rtl="0" algn="l">
              <a:spcBef>
                <a:spcPts val="0"/>
              </a:spcBef>
              <a:spcAft>
                <a:spcPts val="0"/>
              </a:spcAft>
              <a:buSzPts val="1300"/>
              <a:buChar char="●"/>
            </a:pPr>
            <a:r>
              <a:rPr lang="en-GB"/>
              <a:t>Y</a:t>
            </a:r>
            <a:r>
              <a:rPr baseline="-25000" lang="en-GB"/>
              <a:t>a</a:t>
            </a:r>
            <a:r>
              <a:rPr lang="en-GB"/>
              <a:t> is the total reward that other ads (different than ad “a”) produce to the social network if ad “a” exists</a:t>
            </a:r>
            <a:endParaRPr/>
          </a:p>
        </p:txBody>
      </p:sp>
      <p:pic>
        <p:nvPicPr>
          <p:cNvPr id="342" name="Google Shape;342;p21"/>
          <p:cNvPicPr preferRelativeResize="0"/>
          <p:nvPr/>
        </p:nvPicPr>
        <p:blipFill>
          <a:blip r:embed="rId3">
            <a:alphaModFix/>
          </a:blip>
          <a:stretch>
            <a:fillRect/>
          </a:stretch>
        </p:blipFill>
        <p:spPr>
          <a:xfrm>
            <a:off x="5762600" y="1222525"/>
            <a:ext cx="3051224" cy="2698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